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78" r:id="rId13"/>
    <p:sldId id="279" r:id="rId14"/>
    <p:sldId id="280"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2190413" cy="6858000"/>
  <p:notesSz cx="6858000" cy="9144000"/>
  <p:embeddedFontLst>
    <p:embeddedFont>
      <p:font typeface="Montserrat" pitchFamily="2" charset="0"/>
      <p:regular r:id="rId29"/>
      <p:bold r:id="rId30"/>
      <p:italic r:id="rId31"/>
      <p:boldItalic r:id="rId32"/>
    </p:embeddedFont>
    <p:embeddedFont>
      <p:font typeface="Calibri"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XXqMJrcNnynCGbGjpSF7HA0GwX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1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1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p2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2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cc69e509d8_0_3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cc69e509d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2"/>
        <p:cNvGrpSpPr/>
        <p:nvPr/>
      </p:nvGrpSpPr>
      <p:grpSpPr>
        <a:xfrm>
          <a:off x="0" y="0"/>
          <a:ext cx="0" cy="0"/>
          <a:chOff x="0" y="0"/>
          <a:chExt cx="0" cy="0"/>
        </a:xfrm>
      </p:grpSpPr>
      <p:sp>
        <p:nvSpPr>
          <p:cNvPr id="13" name="Google Shape;13;p25"/>
          <p:cNvSpPr txBox="1">
            <a:spLocks noGrp="1"/>
          </p:cNvSpPr>
          <p:nvPr>
            <p:ph type="title"/>
          </p:nvPr>
        </p:nvSpPr>
        <p:spPr>
          <a:xfrm>
            <a:off x="609521" y="274638"/>
            <a:ext cx="10971372"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body" idx="1"/>
          </p:nvPr>
        </p:nvSpPr>
        <p:spPr>
          <a:xfrm>
            <a:off x="609521" y="1600201"/>
            <a:ext cx="10971372"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9"/>
        <p:cNvGrpSpPr/>
        <p:nvPr/>
      </p:nvGrpSpPr>
      <p:grpSpPr>
        <a:xfrm>
          <a:off x="0" y="0"/>
          <a:ext cx="0" cy="0"/>
          <a:chOff x="0" y="0"/>
          <a:chExt cx="0" cy="0"/>
        </a:xfrm>
      </p:grpSpPr>
      <p:sp>
        <p:nvSpPr>
          <p:cNvPr id="70" name="Google Shape;70;p36"/>
          <p:cNvSpPr txBox="1">
            <a:spLocks noGrp="1"/>
          </p:cNvSpPr>
          <p:nvPr>
            <p:ph type="title"/>
          </p:nvPr>
        </p:nvSpPr>
        <p:spPr>
          <a:xfrm>
            <a:off x="962959" y="4406901"/>
            <a:ext cx="10361851"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1" name="Google Shape;71;p36"/>
          <p:cNvSpPr txBox="1">
            <a:spLocks noGrp="1"/>
          </p:cNvSpPr>
          <p:nvPr>
            <p:ph type="body" idx="1"/>
          </p:nvPr>
        </p:nvSpPr>
        <p:spPr>
          <a:xfrm>
            <a:off x="962959" y="2906713"/>
            <a:ext cx="10361851"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2" name="Google Shape;72;p3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75"/>
        <p:cNvGrpSpPr/>
        <p:nvPr/>
      </p:nvGrpSpPr>
      <p:grpSpPr>
        <a:xfrm>
          <a:off x="0" y="0"/>
          <a:ext cx="0" cy="0"/>
          <a:chOff x="0" y="0"/>
          <a:chExt cx="0" cy="0"/>
        </a:xfrm>
      </p:grpSpPr>
      <p:sp>
        <p:nvSpPr>
          <p:cNvPr id="76" name="Google Shape;76;p37"/>
          <p:cNvSpPr txBox="1">
            <a:spLocks noGrp="1"/>
          </p:cNvSpPr>
          <p:nvPr>
            <p:ph type="ctrTitle"/>
          </p:nvPr>
        </p:nvSpPr>
        <p:spPr>
          <a:xfrm>
            <a:off x="914281" y="2130426"/>
            <a:ext cx="10361851"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7" name="Google Shape;77;p37"/>
          <p:cNvSpPr txBox="1">
            <a:spLocks noGrp="1"/>
          </p:cNvSpPr>
          <p:nvPr>
            <p:ph type="subTitle" idx="1"/>
          </p:nvPr>
        </p:nvSpPr>
        <p:spPr>
          <a:xfrm>
            <a:off x="1828562" y="3886200"/>
            <a:ext cx="8533289"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8" name="Google Shape;78;p37"/>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87"/>
        <p:cNvGrpSpPr/>
        <p:nvPr/>
      </p:nvGrpSpPr>
      <p:grpSpPr>
        <a:xfrm>
          <a:off x="0" y="0"/>
          <a:ext cx="0" cy="0"/>
          <a:chOff x="0" y="0"/>
          <a:chExt cx="0" cy="0"/>
        </a:xfrm>
      </p:grpSpPr>
      <p:sp>
        <p:nvSpPr>
          <p:cNvPr id="88" name="Google Shape;88;p27"/>
          <p:cNvSpPr txBox="1">
            <a:spLocks noGrp="1"/>
          </p:cNvSpPr>
          <p:nvPr>
            <p:ph type="ctrTitle"/>
          </p:nvPr>
        </p:nvSpPr>
        <p:spPr>
          <a:xfrm>
            <a:off x="914400" y="2130425"/>
            <a:ext cx="10361613"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9" name="Google Shape;89;p27"/>
          <p:cNvSpPr txBox="1">
            <a:spLocks noGrp="1"/>
          </p:cNvSpPr>
          <p:nvPr>
            <p:ph type="subTitle" idx="1"/>
          </p:nvPr>
        </p:nvSpPr>
        <p:spPr>
          <a:xfrm>
            <a:off x="1828800" y="3886200"/>
            <a:ext cx="8532813"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0" name="Google Shape;90;p27"/>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7"/>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3"/>
        <p:cNvGrpSpPr/>
        <p:nvPr/>
      </p:nvGrpSpPr>
      <p:grpSpPr>
        <a:xfrm>
          <a:off x="0" y="0"/>
          <a:ext cx="0" cy="0"/>
          <a:chOff x="0" y="0"/>
          <a:chExt cx="0" cy="0"/>
        </a:xfrm>
      </p:grpSpPr>
      <p:sp>
        <p:nvSpPr>
          <p:cNvPr id="94" name="Google Shape;94;p38"/>
          <p:cNvSpPr txBox="1">
            <a:spLocks noGrp="1"/>
          </p:cNvSpPr>
          <p:nvPr>
            <p:ph type="title"/>
          </p:nvPr>
        </p:nvSpPr>
        <p:spPr>
          <a:xfrm rot="5400000">
            <a:off x="7284244" y="1829594"/>
            <a:ext cx="5851525" cy="27416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5" name="Google Shape;95;p38"/>
          <p:cNvSpPr txBox="1">
            <a:spLocks noGrp="1"/>
          </p:cNvSpPr>
          <p:nvPr>
            <p:ph type="body" idx="1"/>
          </p:nvPr>
        </p:nvSpPr>
        <p:spPr>
          <a:xfrm rot="5400000">
            <a:off x="1722438" y="-838199"/>
            <a:ext cx="5851525" cy="8077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38"/>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8"/>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8"/>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9"/>
        <p:cNvGrpSpPr/>
        <p:nvPr/>
      </p:nvGrpSpPr>
      <p:grpSpPr>
        <a:xfrm>
          <a:off x="0" y="0"/>
          <a:ext cx="0" cy="0"/>
          <a:chOff x="0" y="0"/>
          <a:chExt cx="0" cy="0"/>
        </a:xfrm>
      </p:grpSpPr>
      <p:sp>
        <p:nvSpPr>
          <p:cNvPr id="100" name="Google Shape;100;p39"/>
          <p:cNvSpPr txBox="1">
            <a:spLocks noGrp="1"/>
          </p:cNvSpPr>
          <p:nvPr>
            <p:ph type="title"/>
          </p:nvPr>
        </p:nvSpPr>
        <p:spPr>
          <a:xfrm>
            <a:off x="609600" y="274637"/>
            <a:ext cx="10971212"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1" name="Google Shape;101;p39"/>
          <p:cNvSpPr txBox="1">
            <a:spLocks noGrp="1"/>
          </p:cNvSpPr>
          <p:nvPr>
            <p:ph type="body" idx="1"/>
          </p:nvPr>
        </p:nvSpPr>
        <p:spPr>
          <a:xfrm rot="5400000">
            <a:off x="3832225" y="-1622425"/>
            <a:ext cx="4525962" cy="1097121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39"/>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9"/>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9"/>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05"/>
        <p:cNvGrpSpPr/>
        <p:nvPr/>
      </p:nvGrpSpPr>
      <p:grpSpPr>
        <a:xfrm>
          <a:off x="0" y="0"/>
          <a:ext cx="0" cy="0"/>
          <a:chOff x="0" y="0"/>
          <a:chExt cx="0" cy="0"/>
        </a:xfrm>
      </p:grpSpPr>
      <p:sp>
        <p:nvSpPr>
          <p:cNvPr id="106" name="Google Shape;106;p40"/>
          <p:cNvSpPr txBox="1">
            <a:spLocks noGrp="1"/>
          </p:cNvSpPr>
          <p:nvPr>
            <p:ph type="title"/>
          </p:nvPr>
        </p:nvSpPr>
        <p:spPr>
          <a:xfrm>
            <a:off x="609600" y="274637"/>
            <a:ext cx="10971212"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7" name="Google Shape;107;p40"/>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0"/>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0"/>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41"/>
          <p:cNvSpPr txBox="1">
            <a:spLocks noGrp="1"/>
          </p:cNvSpPr>
          <p:nvPr>
            <p:ph type="title"/>
          </p:nvPr>
        </p:nvSpPr>
        <p:spPr>
          <a:xfrm>
            <a:off x="2389188"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2" name="Google Shape;112;p41"/>
          <p:cNvSpPr>
            <a:spLocks noGrp="1"/>
          </p:cNvSpPr>
          <p:nvPr>
            <p:ph type="pic" idx="2"/>
          </p:nvPr>
        </p:nvSpPr>
        <p:spPr>
          <a:xfrm>
            <a:off x="2389188" y="612775"/>
            <a:ext cx="7315200" cy="4114800"/>
          </a:xfrm>
          <a:prstGeom prst="rect">
            <a:avLst/>
          </a:prstGeom>
          <a:noFill/>
          <a:ln>
            <a:noFill/>
          </a:ln>
        </p:spPr>
      </p:sp>
      <p:sp>
        <p:nvSpPr>
          <p:cNvPr id="113" name="Google Shape;113;p41"/>
          <p:cNvSpPr txBox="1">
            <a:spLocks noGrp="1"/>
          </p:cNvSpPr>
          <p:nvPr>
            <p:ph type="body" idx="1"/>
          </p:nvPr>
        </p:nvSpPr>
        <p:spPr>
          <a:xfrm>
            <a:off x="2389188"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4" name="Google Shape;114;p41"/>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1"/>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1"/>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17"/>
        <p:cNvGrpSpPr/>
        <p:nvPr/>
      </p:nvGrpSpPr>
      <p:grpSpPr>
        <a:xfrm>
          <a:off x="0" y="0"/>
          <a:ext cx="0" cy="0"/>
          <a:chOff x="0" y="0"/>
          <a:chExt cx="0" cy="0"/>
        </a:xfrm>
      </p:grpSpPr>
      <p:sp>
        <p:nvSpPr>
          <p:cNvPr id="118" name="Google Shape;118;p42"/>
          <p:cNvSpPr txBox="1">
            <a:spLocks noGrp="1"/>
          </p:cNvSpPr>
          <p:nvPr>
            <p:ph type="title"/>
          </p:nvPr>
        </p:nvSpPr>
        <p:spPr>
          <a:xfrm>
            <a:off x="609600" y="273050"/>
            <a:ext cx="4010025"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9" name="Google Shape;119;p42"/>
          <p:cNvSpPr txBox="1">
            <a:spLocks noGrp="1"/>
          </p:cNvSpPr>
          <p:nvPr>
            <p:ph type="body" idx="1"/>
          </p:nvPr>
        </p:nvSpPr>
        <p:spPr>
          <a:xfrm>
            <a:off x="4765675" y="273050"/>
            <a:ext cx="6815138"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20" name="Google Shape;120;p42"/>
          <p:cNvSpPr txBox="1">
            <a:spLocks noGrp="1"/>
          </p:cNvSpPr>
          <p:nvPr>
            <p:ph type="body" idx="2"/>
          </p:nvPr>
        </p:nvSpPr>
        <p:spPr>
          <a:xfrm>
            <a:off x="609600" y="1435100"/>
            <a:ext cx="4010025"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1" name="Google Shape;121;p42"/>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2"/>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2"/>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4"/>
        <p:cNvGrpSpPr/>
        <p:nvPr/>
      </p:nvGrpSpPr>
      <p:grpSpPr>
        <a:xfrm>
          <a:off x="0" y="0"/>
          <a:ext cx="0" cy="0"/>
          <a:chOff x="0" y="0"/>
          <a:chExt cx="0" cy="0"/>
        </a:xfrm>
      </p:grpSpPr>
      <p:sp>
        <p:nvSpPr>
          <p:cNvPr id="125" name="Google Shape;125;p4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3"/>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3"/>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128"/>
        <p:cNvGrpSpPr/>
        <p:nvPr/>
      </p:nvGrpSpPr>
      <p:grpSpPr>
        <a:xfrm>
          <a:off x="0" y="0"/>
          <a:ext cx="0" cy="0"/>
          <a:chOff x="0" y="0"/>
          <a:chExt cx="0" cy="0"/>
        </a:xfrm>
      </p:grpSpPr>
      <p:sp>
        <p:nvSpPr>
          <p:cNvPr id="129" name="Google Shape;129;p44"/>
          <p:cNvSpPr txBox="1">
            <a:spLocks noGrp="1"/>
          </p:cNvSpPr>
          <p:nvPr>
            <p:ph type="title"/>
          </p:nvPr>
        </p:nvSpPr>
        <p:spPr>
          <a:xfrm>
            <a:off x="609600" y="274637"/>
            <a:ext cx="10971212"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0" name="Google Shape;130;p44"/>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4"/>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4"/>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rot="5400000">
            <a:off x="10685809" y="1372897"/>
            <a:ext cx="5851525" cy="3655008"/>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0" name="Google Shape;20;p28"/>
          <p:cNvSpPr txBox="1">
            <a:spLocks noGrp="1"/>
          </p:cNvSpPr>
          <p:nvPr>
            <p:ph type="body" idx="1"/>
          </p:nvPr>
        </p:nvSpPr>
        <p:spPr>
          <a:xfrm rot="5400000">
            <a:off x="3271031" y="-2183697"/>
            <a:ext cx="5851525" cy="10768198"/>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Google Shape;21;p28"/>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8"/>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33"/>
        <p:cNvGrpSpPr/>
        <p:nvPr/>
      </p:nvGrpSpPr>
      <p:grpSpPr>
        <a:xfrm>
          <a:off x="0" y="0"/>
          <a:ext cx="0" cy="0"/>
          <a:chOff x="0" y="0"/>
          <a:chExt cx="0" cy="0"/>
        </a:xfrm>
      </p:grpSpPr>
      <p:sp>
        <p:nvSpPr>
          <p:cNvPr id="134" name="Google Shape;134;p45"/>
          <p:cNvSpPr txBox="1">
            <a:spLocks noGrp="1"/>
          </p:cNvSpPr>
          <p:nvPr>
            <p:ph type="title"/>
          </p:nvPr>
        </p:nvSpPr>
        <p:spPr>
          <a:xfrm>
            <a:off x="609600" y="274637"/>
            <a:ext cx="10971212"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5" name="Google Shape;135;p45"/>
          <p:cNvSpPr txBox="1">
            <a:spLocks noGrp="1"/>
          </p:cNvSpPr>
          <p:nvPr>
            <p:ph type="body" idx="1"/>
          </p:nvPr>
        </p:nvSpPr>
        <p:spPr>
          <a:xfrm>
            <a:off x="609600" y="1535113"/>
            <a:ext cx="53863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6" name="Google Shape;136;p45"/>
          <p:cNvSpPr txBox="1">
            <a:spLocks noGrp="1"/>
          </p:cNvSpPr>
          <p:nvPr>
            <p:ph type="body" idx="2"/>
          </p:nvPr>
        </p:nvSpPr>
        <p:spPr>
          <a:xfrm>
            <a:off x="609600" y="2174875"/>
            <a:ext cx="53863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7" name="Google Shape;137;p45"/>
          <p:cNvSpPr txBox="1">
            <a:spLocks noGrp="1"/>
          </p:cNvSpPr>
          <p:nvPr>
            <p:ph type="body" idx="3"/>
          </p:nvPr>
        </p:nvSpPr>
        <p:spPr>
          <a:xfrm>
            <a:off x="6192838" y="1535113"/>
            <a:ext cx="53879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8" name="Google Shape;138;p45"/>
          <p:cNvSpPr txBox="1">
            <a:spLocks noGrp="1"/>
          </p:cNvSpPr>
          <p:nvPr>
            <p:ph type="body" idx="4"/>
          </p:nvPr>
        </p:nvSpPr>
        <p:spPr>
          <a:xfrm>
            <a:off x="6192838" y="2174875"/>
            <a:ext cx="53879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9" name="Google Shape;139;p4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5"/>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5"/>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42"/>
        <p:cNvGrpSpPr/>
        <p:nvPr/>
      </p:nvGrpSpPr>
      <p:grpSpPr>
        <a:xfrm>
          <a:off x="0" y="0"/>
          <a:ext cx="0" cy="0"/>
          <a:chOff x="0" y="0"/>
          <a:chExt cx="0" cy="0"/>
        </a:xfrm>
      </p:grpSpPr>
      <p:sp>
        <p:nvSpPr>
          <p:cNvPr id="143" name="Google Shape;143;p46"/>
          <p:cNvSpPr txBox="1">
            <a:spLocks noGrp="1"/>
          </p:cNvSpPr>
          <p:nvPr>
            <p:ph type="title"/>
          </p:nvPr>
        </p:nvSpPr>
        <p:spPr>
          <a:xfrm>
            <a:off x="609600" y="274637"/>
            <a:ext cx="10971212"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4" name="Google Shape;144;p46"/>
          <p:cNvSpPr txBox="1">
            <a:spLocks noGrp="1"/>
          </p:cNvSpPr>
          <p:nvPr>
            <p:ph type="body" idx="1"/>
          </p:nvPr>
        </p:nvSpPr>
        <p:spPr>
          <a:xfrm>
            <a:off x="609600" y="1600200"/>
            <a:ext cx="5408613"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5" name="Google Shape;145;p46"/>
          <p:cNvSpPr txBox="1">
            <a:spLocks noGrp="1"/>
          </p:cNvSpPr>
          <p:nvPr>
            <p:ph type="body" idx="2"/>
          </p:nvPr>
        </p:nvSpPr>
        <p:spPr>
          <a:xfrm>
            <a:off x="6170613" y="1600200"/>
            <a:ext cx="54102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6" name="Google Shape;146;p4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46"/>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6"/>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49"/>
        <p:cNvGrpSpPr/>
        <p:nvPr/>
      </p:nvGrpSpPr>
      <p:grpSpPr>
        <a:xfrm>
          <a:off x="0" y="0"/>
          <a:ext cx="0" cy="0"/>
          <a:chOff x="0" y="0"/>
          <a:chExt cx="0" cy="0"/>
        </a:xfrm>
      </p:grpSpPr>
      <p:sp>
        <p:nvSpPr>
          <p:cNvPr id="150" name="Google Shape;150;p47"/>
          <p:cNvSpPr txBox="1">
            <a:spLocks noGrp="1"/>
          </p:cNvSpPr>
          <p:nvPr>
            <p:ph type="title"/>
          </p:nvPr>
        </p:nvSpPr>
        <p:spPr>
          <a:xfrm>
            <a:off x="963613" y="4406900"/>
            <a:ext cx="1036161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1" name="Google Shape;151;p47"/>
          <p:cNvSpPr txBox="1">
            <a:spLocks noGrp="1"/>
          </p:cNvSpPr>
          <p:nvPr>
            <p:ph type="body" idx="1"/>
          </p:nvPr>
        </p:nvSpPr>
        <p:spPr>
          <a:xfrm>
            <a:off x="963613" y="2906713"/>
            <a:ext cx="10361612"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52" name="Google Shape;152;p47"/>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7"/>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7"/>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5"/>
        <p:cNvGrpSpPr/>
        <p:nvPr/>
      </p:nvGrpSpPr>
      <p:grpSpPr>
        <a:xfrm>
          <a:off x="0" y="0"/>
          <a:ext cx="0" cy="0"/>
          <a:chOff x="0" y="0"/>
          <a:chExt cx="0" cy="0"/>
        </a:xfrm>
      </p:grpSpPr>
      <p:sp>
        <p:nvSpPr>
          <p:cNvPr id="156" name="Google Shape;156;p48"/>
          <p:cNvSpPr txBox="1">
            <a:spLocks noGrp="1"/>
          </p:cNvSpPr>
          <p:nvPr>
            <p:ph type="title"/>
          </p:nvPr>
        </p:nvSpPr>
        <p:spPr>
          <a:xfrm>
            <a:off x="609600" y="274637"/>
            <a:ext cx="10971212"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7" name="Google Shape;157;p48"/>
          <p:cNvSpPr txBox="1">
            <a:spLocks noGrp="1"/>
          </p:cNvSpPr>
          <p:nvPr>
            <p:ph type="body" idx="1"/>
          </p:nvPr>
        </p:nvSpPr>
        <p:spPr>
          <a:xfrm>
            <a:off x="609600" y="1600200"/>
            <a:ext cx="10971212"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8" name="Google Shape;158;p48"/>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8"/>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8"/>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4"/>
        <p:cNvGrpSpPr/>
        <p:nvPr/>
      </p:nvGrpSpPr>
      <p:grpSpPr>
        <a:xfrm>
          <a:off x="0" y="0"/>
          <a:ext cx="0" cy="0"/>
          <a:chOff x="0" y="0"/>
          <a:chExt cx="0" cy="0"/>
        </a:xfrm>
      </p:grpSpPr>
      <p:sp>
        <p:nvSpPr>
          <p:cNvPr id="25" name="Google Shape;25;p29"/>
          <p:cNvSpPr txBox="1">
            <a:spLocks noGrp="1"/>
          </p:cNvSpPr>
          <p:nvPr>
            <p:ph type="title"/>
          </p:nvPr>
        </p:nvSpPr>
        <p:spPr>
          <a:xfrm>
            <a:off x="609521" y="274638"/>
            <a:ext cx="10971372"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6" name="Google Shape;26;p29"/>
          <p:cNvSpPr txBox="1">
            <a:spLocks noGrp="1"/>
          </p:cNvSpPr>
          <p:nvPr>
            <p:ph type="body" idx="1"/>
          </p:nvPr>
        </p:nvSpPr>
        <p:spPr>
          <a:xfrm rot="5400000">
            <a:off x="3832226" y="-1622504"/>
            <a:ext cx="4525963" cy="109713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29"/>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9"/>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0"/>
        <p:cNvGrpSpPr/>
        <p:nvPr/>
      </p:nvGrpSpPr>
      <p:grpSpPr>
        <a:xfrm>
          <a:off x="0" y="0"/>
          <a:ext cx="0" cy="0"/>
          <a:chOff x="0" y="0"/>
          <a:chExt cx="0" cy="0"/>
        </a:xfrm>
      </p:grpSpPr>
      <p:sp>
        <p:nvSpPr>
          <p:cNvPr id="31" name="Google Shape;31;p30"/>
          <p:cNvSpPr txBox="1">
            <a:spLocks noGrp="1"/>
          </p:cNvSpPr>
          <p:nvPr>
            <p:ph type="title"/>
          </p:nvPr>
        </p:nvSpPr>
        <p:spPr>
          <a:xfrm>
            <a:off x="2389406" y="4800600"/>
            <a:ext cx="7314248"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2" name="Google Shape;32;p30"/>
          <p:cNvSpPr>
            <a:spLocks noGrp="1"/>
          </p:cNvSpPr>
          <p:nvPr>
            <p:ph type="pic" idx="2"/>
          </p:nvPr>
        </p:nvSpPr>
        <p:spPr>
          <a:xfrm>
            <a:off x="2389406" y="612775"/>
            <a:ext cx="7314248" cy="4114800"/>
          </a:xfrm>
          <a:prstGeom prst="rect">
            <a:avLst/>
          </a:prstGeom>
          <a:noFill/>
          <a:ln>
            <a:noFill/>
          </a:ln>
        </p:spPr>
      </p:sp>
      <p:sp>
        <p:nvSpPr>
          <p:cNvPr id="33" name="Google Shape;33;p30"/>
          <p:cNvSpPr txBox="1">
            <a:spLocks noGrp="1"/>
          </p:cNvSpPr>
          <p:nvPr>
            <p:ph type="body" idx="1"/>
          </p:nvPr>
        </p:nvSpPr>
        <p:spPr>
          <a:xfrm>
            <a:off x="2389406" y="5367338"/>
            <a:ext cx="7314248"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609521" y="273050"/>
            <a:ext cx="4010562"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9" name="Google Shape;39;p31"/>
          <p:cNvSpPr txBox="1">
            <a:spLocks noGrp="1"/>
          </p:cNvSpPr>
          <p:nvPr>
            <p:ph type="body" idx="1"/>
          </p:nvPr>
        </p:nvSpPr>
        <p:spPr>
          <a:xfrm>
            <a:off x="4766113" y="273051"/>
            <a:ext cx="6814779"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31"/>
          <p:cNvSpPr txBox="1">
            <a:spLocks noGrp="1"/>
          </p:cNvSpPr>
          <p:nvPr>
            <p:ph type="body" idx="2"/>
          </p:nvPr>
        </p:nvSpPr>
        <p:spPr>
          <a:xfrm>
            <a:off x="609521" y="1435101"/>
            <a:ext cx="4010562"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 name="Google Shape;41;p31"/>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4"/>
        <p:cNvGrpSpPr/>
        <p:nvPr/>
      </p:nvGrpSpPr>
      <p:grpSpPr>
        <a:xfrm>
          <a:off x="0" y="0"/>
          <a:ext cx="0" cy="0"/>
          <a:chOff x="0" y="0"/>
          <a:chExt cx="0" cy="0"/>
        </a:xfrm>
      </p:grpSpPr>
      <p:sp>
        <p:nvSpPr>
          <p:cNvPr id="45" name="Google Shape;45;p32"/>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8"/>
        <p:cNvGrpSpPr/>
        <p:nvPr/>
      </p:nvGrpSpPr>
      <p:grpSpPr>
        <a:xfrm>
          <a:off x="0" y="0"/>
          <a:ext cx="0" cy="0"/>
          <a:chOff x="0" y="0"/>
          <a:chExt cx="0" cy="0"/>
        </a:xfrm>
      </p:grpSpPr>
      <p:sp>
        <p:nvSpPr>
          <p:cNvPr id="49" name="Google Shape;49;p33"/>
          <p:cNvSpPr txBox="1">
            <a:spLocks noGrp="1"/>
          </p:cNvSpPr>
          <p:nvPr>
            <p:ph type="title"/>
          </p:nvPr>
        </p:nvSpPr>
        <p:spPr>
          <a:xfrm>
            <a:off x="609521" y="274638"/>
            <a:ext cx="10971372"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0" name="Google Shape;50;p3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609521" y="274638"/>
            <a:ext cx="10971372"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5" name="Google Shape;55;p34"/>
          <p:cNvSpPr txBox="1">
            <a:spLocks noGrp="1"/>
          </p:cNvSpPr>
          <p:nvPr>
            <p:ph type="body" idx="1"/>
          </p:nvPr>
        </p:nvSpPr>
        <p:spPr>
          <a:xfrm>
            <a:off x="609521" y="1535113"/>
            <a:ext cx="5386216"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Google Shape;56;p34"/>
          <p:cNvSpPr txBox="1">
            <a:spLocks noGrp="1"/>
          </p:cNvSpPr>
          <p:nvPr>
            <p:ph type="body" idx="2"/>
          </p:nvPr>
        </p:nvSpPr>
        <p:spPr>
          <a:xfrm>
            <a:off x="609521" y="2174875"/>
            <a:ext cx="5386216"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7" name="Google Shape;57;p34"/>
          <p:cNvSpPr txBox="1">
            <a:spLocks noGrp="1"/>
          </p:cNvSpPr>
          <p:nvPr>
            <p:ph type="body" idx="3"/>
          </p:nvPr>
        </p:nvSpPr>
        <p:spPr>
          <a:xfrm>
            <a:off x="6192561" y="1535113"/>
            <a:ext cx="5388332"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Google Shape;58;p34"/>
          <p:cNvSpPr txBox="1">
            <a:spLocks noGrp="1"/>
          </p:cNvSpPr>
          <p:nvPr>
            <p:ph type="body" idx="4"/>
          </p:nvPr>
        </p:nvSpPr>
        <p:spPr>
          <a:xfrm>
            <a:off x="6192561" y="2174875"/>
            <a:ext cx="5388332"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9" name="Google Shape;59;p34"/>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609521" y="274638"/>
            <a:ext cx="10971372"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4" name="Google Shape;64;p35"/>
          <p:cNvSpPr txBox="1">
            <a:spLocks noGrp="1"/>
          </p:cNvSpPr>
          <p:nvPr>
            <p:ph type="body" idx="1"/>
          </p:nvPr>
        </p:nvSpPr>
        <p:spPr>
          <a:xfrm>
            <a:off x="812695" y="1600201"/>
            <a:ext cx="7210545"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35"/>
          <p:cNvSpPr txBox="1">
            <a:spLocks noGrp="1"/>
          </p:cNvSpPr>
          <p:nvPr>
            <p:ph type="body" idx="2"/>
          </p:nvPr>
        </p:nvSpPr>
        <p:spPr>
          <a:xfrm>
            <a:off x="8226413" y="1600201"/>
            <a:ext cx="7212661"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3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p24"/>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p24"/>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sz="1400">
              <a:solidFill>
                <a:srgbClr val="000000"/>
              </a:solidFill>
              <a:latin typeface="Arial"/>
              <a:ea typeface="Arial"/>
              <a:cs typeface="Arial"/>
              <a:sym typeface="Arial"/>
            </a:endParaRPr>
          </a:p>
        </p:txBody>
      </p:sp>
      <p:cxnSp>
        <p:nvCxnSpPr>
          <p:cNvPr id="9" name="Google Shape;9;p24"/>
          <p:cNvCxnSpPr/>
          <p:nvPr/>
        </p:nvCxnSpPr>
        <p:spPr>
          <a:xfrm>
            <a:off x="0" y="981075"/>
            <a:ext cx="12190412" cy="0"/>
          </a:xfrm>
          <a:prstGeom prst="straightConnector1">
            <a:avLst/>
          </a:prstGeom>
          <a:noFill/>
          <a:ln w="38100" cap="flat" cmpd="sng">
            <a:solidFill>
              <a:srgbClr val="5DA21E"/>
            </a:solidFill>
            <a:prstDash val="solid"/>
            <a:miter lim="800000"/>
            <a:headEnd type="none" w="med" len="med"/>
            <a:tailEnd type="none" w="med" len="med"/>
          </a:ln>
        </p:spPr>
      </p:cxnSp>
      <p:sp>
        <p:nvSpPr>
          <p:cNvPr id="10" name="Google Shape;10;p24"/>
          <p:cNvSpPr txBox="1"/>
          <p:nvPr/>
        </p:nvSpPr>
        <p:spPr>
          <a:xfrm>
            <a:off x="4078287" y="179387"/>
            <a:ext cx="7921625" cy="58578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5DA21E"/>
              </a:buClr>
              <a:buSzPts val="1200"/>
              <a:buFont typeface="Montserrat"/>
              <a:buNone/>
            </a:pPr>
            <a:r>
              <a:rPr lang="en-US" sz="1200" b="1" i="0" u="none" strike="noStrike" cap="none" dirty="0">
                <a:solidFill>
                  <a:srgbClr val="5DA21E"/>
                </a:solidFill>
                <a:latin typeface="Montserrat"/>
                <a:ea typeface="Montserrat"/>
                <a:cs typeface="Montserrat"/>
                <a:sym typeface="Montserrat"/>
              </a:rPr>
              <a:t>Plan </a:t>
            </a:r>
            <a:r>
              <a:rPr lang="en-US" sz="1200" b="1" i="0" u="none" strike="noStrike" cap="none" dirty="0" smtClean="0">
                <a:solidFill>
                  <a:srgbClr val="5DA21E"/>
                </a:solidFill>
                <a:latin typeface="Montserrat"/>
                <a:ea typeface="Montserrat"/>
                <a:cs typeface="Montserrat"/>
                <a:sym typeface="Montserrat"/>
              </a:rPr>
              <a:t>Integral</a:t>
            </a:r>
            <a:r>
              <a:rPr lang="en-US" sz="1200" b="1" i="0" u="none" strike="noStrike" cap="none" baseline="0" dirty="0" smtClean="0">
                <a:solidFill>
                  <a:srgbClr val="5DA21E"/>
                </a:solidFill>
                <a:latin typeface="Montserrat"/>
                <a:ea typeface="Montserrat"/>
                <a:cs typeface="Montserrat"/>
                <a:sym typeface="Montserrat"/>
              </a:rPr>
              <a:t> de </a:t>
            </a:r>
            <a:r>
              <a:rPr lang="en-US" sz="1200" b="1" i="0" u="none" strike="noStrike" cap="none" dirty="0" smtClean="0">
                <a:solidFill>
                  <a:srgbClr val="5DA21E"/>
                </a:solidFill>
                <a:latin typeface="Montserrat"/>
                <a:ea typeface="Montserrat"/>
                <a:cs typeface="Montserrat"/>
                <a:sym typeface="Montserrat"/>
              </a:rPr>
              <a:t>Transición </a:t>
            </a:r>
            <a:r>
              <a:rPr lang="en-US" sz="1200" b="1" i="0" u="none" strike="noStrike" cap="none" dirty="0">
                <a:solidFill>
                  <a:srgbClr val="5DA21E"/>
                </a:solidFill>
                <a:latin typeface="Montserrat"/>
                <a:ea typeface="Montserrat"/>
                <a:cs typeface="Montserrat"/>
                <a:sym typeface="Montserrat"/>
              </a:rPr>
              <a:t>Ecológica, </a:t>
            </a:r>
            <a:r>
              <a:rPr lang="en-US" sz="1200" b="1" i="0" u="none" strike="noStrike" cap="none" dirty="0" smtClean="0">
                <a:solidFill>
                  <a:srgbClr val="5DA21E"/>
                </a:solidFill>
                <a:latin typeface="Montserrat"/>
                <a:ea typeface="Montserrat"/>
                <a:cs typeface="Montserrat"/>
                <a:sym typeface="Montserrat"/>
              </a:rPr>
              <a:t>2026</a:t>
            </a:r>
            <a:endParaRPr sz="1200" b="1" i="1" u="none" strike="noStrike" cap="none" dirty="0">
              <a:solidFill>
                <a:srgbClr val="5DA21E"/>
              </a:solidFill>
              <a:latin typeface="Montserrat"/>
              <a:ea typeface="Montserrat"/>
              <a:cs typeface="Montserrat"/>
              <a:sym typeface="Montserrat"/>
            </a:endParaRPr>
          </a:p>
          <a:p>
            <a:pPr marL="0" marR="0" lvl="0" indent="0" algn="r" rtl="0">
              <a:lnSpc>
                <a:spcPct val="100000"/>
              </a:lnSpc>
              <a:spcBef>
                <a:spcPts val="0"/>
              </a:spcBef>
              <a:spcAft>
                <a:spcPts val="0"/>
              </a:spcAft>
              <a:buClr>
                <a:srgbClr val="5DA21E"/>
              </a:buClr>
              <a:buSzPts val="1000"/>
              <a:buFont typeface="Montserrat"/>
              <a:buNone/>
            </a:pPr>
            <a:r>
              <a:rPr lang="en-US" sz="1000" b="0" i="0" u="none" strike="noStrike" cap="none" dirty="0" err="1">
                <a:solidFill>
                  <a:srgbClr val="5DA21E"/>
                </a:solidFill>
                <a:latin typeface="Montserrat"/>
                <a:ea typeface="Montserrat"/>
                <a:cs typeface="Montserrat"/>
                <a:sym typeface="Montserrat"/>
              </a:rPr>
              <a:t>Sesión</a:t>
            </a:r>
            <a:r>
              <a:rPr lang="en-US" sz="1000" b="0" i="0" u="none" strike="noStrike" cap="none" dirty="0">
                <a:solidFill>
                  <a:srgbClr val="5DA21E"/>
                </a:solidFill>
                <a:latin typeface="Montserrat"/>
                <a:ea typeface="Montserrat"/>
                <a:cs typeface="Montserrat"/>
                <a:sym typeface="Montserrat"/>
              </a:rPr>
              <a:t> </a:t>
            </a:r>
            <a:r>
              <a:rPr lang="en-US" sz="1000" b="0" i="0" u="none" strike="noStrike" cap="none" dirty="0" err="1">
                <a:solidFill>
                  <a:srgbClr val="5DA21E"/>
                </a:solidFill>
                <a:latin typeface="Montserrat"/>
                <a:ea typeface="Montserrat"/>
                <a:cs typeface="Montserrat"/>
                <a:sym typeface="Montserrat"/>
              </a:rPr>
              <a:t>informativa</a:t>
            </a:r>
            <a:endParaRPr dirty="0"/>
          </a:p>
          <a:p>
            <a:pPr marL="0" marR="0" lvl="0" indent="0" algn="r" rtl="0">
              <a:lnSpc>
                <a:spcPct val="100000"/>
              </a:lnSpc>
              <a:spcBef>
                <a:spcPts val="0"/>
              </a:spcBef>
              <a:spcAft>
                <a:spcPts val="0"/>
              </a:spcAft>
              <a:buClr>
                <a:srgbClr val="5DA21E"/>
              </a:buClr>
              <a:buSzPts val="1000"/>
              <a:buFont typeface="Montserrat"/>
              <a:buNone/>
            </a:pPr>
            <a:r>
              <a:rPr lang="en-US" sz="1000" b="0" i="0" u="none" strike="noStrike" cap="none" dirty="0" smtClean="0">
                <a:solidFill>
                  <a:srgbClr val="5DA21E"/>
                </a:solidFill>
                <a:latin typeface="Montserrat"/>
                <a:ea typeface="Montserrat"/>
                <a:cs typeface="Montserrat"/>
                <a:sym typeface="Montserrat"/>
              </a:rPr>
              <a:t>24 </a:t>
            </a:r>
            <a:r>
              <a:rPr lang="en-US" sz="1000" b="0" i="0" u="none" strike="noStrike" cap="none" dirty="0">
                <a:solidFill>
                  <a:srgbClr val="5DA21E"/>
                </a:solidFill>
                <a:latin typeface="Montserrat"/>
                <a:ea typeface="Montserrat"/>
                <a:cs typeface="Montserrat"/>
                <a:sym typeface="Montserrat"/>
              </a:rPr>
              <a:t>de </a:t>
            </a:r>
            <a:r>
              <a:rPr lang="en-US" sz="1000" b="0" i="0" u="none" strike="noStrike" cap="none" dirty="0" err="1" smtClean="0">
                <a:solidFill>
                  <a:srgbClr val="5DA21E"/>
                </a:solidFill>
                <a:latin typeface="Montserrat"/>
                <a:ea typeface="Montserrat"/>
                <a:cs typeface="Montserrat"/>
                <a:sym typeface="Montserrat"/>
              </a:rPr>
              <a:t>marzo</a:t>
            </a:r>
            <a:r>
              <a:rPr lang="en-US" sz="1000" b="0" i="0" u="none" strike="noStrike" cap="none" dirty="0" smtClean="0">
                <a:solidFill>
                  <a:srgbClr val="5DA21E"/>
                </a:solidFill>
                <a:latin typeface="Montserrat"/>
                <a:ea typeface="Montserrat"/>
                <a:cs typeface="Montserrat"/>
                <a:sym typeface="Montserrat"/>
              </a:rPr>
              <a:t> </a:t>
            </a:r>
            <a:r>
              <a:rPr lang="en-US" sz="1000" b="0" i="0" u="none" strike="noStrike" cap="none" dirty="0">
                <a:solidFill>
                  <a:srgbClr val="5DA21E"/>
                </a:solidFill>
                <a:latin typeface="Montserrat"/>
                <a:ea typeface="Montserrat"/>
                <a:cs typeface="Montserrat"/>
                <a:sym typeface="Montserrat"/>
              </a:rPr>
              <a:t>de </a:t>
            </a:r>
            <a:r>
              <a:rPr lang="en-US" sz="1000" b="0" i="0" u="none" strike="noStrike" cap="none" dirty="0" smtClean="0">
                <a:solidFill>
                  <a:srgbClr val="5DA21E"/>
                </a:solidFill>
                <a:latin typeface="Montserrat"/>
                <a:ea typeface="Montserrat"/>
                <a:cs typeface="Montserrat"/>
                <a:sym typeface="Montserrat"/>
              </a:rPr>
              <a:t>2026</a:t>
            </a:r>
            <a:endParaRPr dirty="0"/>
          </a:p>
        </p:txBody>
      </p:sp>
      <p:pic>
        <p:nvPicPr>
          <p:cNvPr id="11" name="Google Shape;11;p24" descr="3_Transicion_ecologica.png"/>
          <p:cNvPicPr preferRelativeResize="0"/>
          <p:nvPr/>
        </p:nvPicPr>
        <p:blipFill rotWithShape="1">
          <a:blip r:embed="rId13">
            <a:alphaModFix/>
          </a:blip>
          <a:srcRect/>
          <a:stretch/>
        </p:blipFill>
        <p:spPr>
          <a:xfrm>
            <a:off x="261937" y="188912"/>
            <a:ext cx="3117850" cy="5524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609600" y="274637"/>
            <a:ext cx="10971212"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3" name="Google Shape;83;p26"/>
          <p:cNvSpPr txBox="1">
            <a:spLocks noGrp="1"/>
          </p:cNvSpPr>
          <p:nvPr>
            <p:ph type="body" idx="1"/>
          </p:nvPr>
        </p:nvSpPr>
        <p:spPr>
          <a:xfrm>
            <a:off x="609600" y="1600200"/>
            <a:ext cx="10971212"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2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26"/>
          <p:cNvSpPr txBox="1">
            <a:spLocks noGrp="1"/>
          </p:cNvSpPr>
          <p:nvPr>
            <p:ph type="ftr" idx="11"/>
          </p:nvPr>
        </p:nvSpPr>
        <p:spPr>
          <a:xfrm>
            <a:off x="4165600" y="6356350"/>
            <a:ext cx="38592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26"/>
          <p:cNvSpPr txBox="1">
            <a:spLocks noGrp="1"/>
          </p:cNvSpPr>
          <p:nvPr>
            <p:ph type="sldNum" idx="12"/>
          </p:nvPr>
        </p:nvSpPr>
        <p:spPr>
          <a:xfrm>
            <a:off x="8736012"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mailto:transicion.ecologica@dipucadiz.es"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
          <p:cNvSpPr txBox="1"/>
          <p:nvPr/>
        </p:nvSpPr>
        <p:spPr>
          <a:xfrm>
            <a:off x="0" y="1812925"/>
            <a:ext cx="12192000" cy="21859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5400"/>
              <a:buFont typeface="Montserrat"/>
              <a:buNone/>
            </a:pPr>
            <a:r>
              <a:rPr lang="en-US" sz="5400" b="1" i="0" u="none" strike="noStrike" cap="none">
                <a:solidFill>
                  <a:schemeClr val="lt1"/>
                </a:solidFill>
                <a:latin typeface="Montserrat"/>
                <a:ea typeface="Montserrat"/>
                <a:cs typeface="Montserrat"/>
                <a:sym typeface="Montserrat"/>
              </a:rPr>
              <a:t>AGENCIA PROVINCIAL </a:t>
            </a:r>
            <a:endParaRPr/>
          </a:p>
          <a:p>
            <a:pPr marL="0" marR="0" lvl="0" indent="0" algn="ctr" rtl="0">
              <a:lnSpc>
                <a:spcPct val="100000"/>
              </a:lnSpc>
              <a:spcBef>
                <a:spcPts val="0"/>
              </a:spcBef>
              <a:spcAft>
                <a:spcPts val="0"/>
              </a:spcAft>
              <a:buClr>
                <a:schemeClr val="lt1"/>
              </a:buClr>
              <a:buSzPts val="5400"/>
              <a:buFont typeface="Montserrat"/>
              <a:buNone/>
            </a:pPr>
            <a:r>
              <a:rPr lang="en-US" sz="5400" b="1" i="0" u="none" strike="noStrike" cap="none">
                <a:solidFill>
                  <a:schemeClr val="lt1"/>
                </a:solidFill>
                <a:latin typeface="Montserrat"/>
                <a:ea typeface="Montserrat"/>
                <a:cs typeface="Montserrat"/>
                <a:sym typeface="Montserrat"/>
              </a:rPr>
              <a:t>DE LA ENERGÍA DE CÁDIZ</a:t>
            </a:r>
            <a:endParaRPr/>
          </a:p>
          <a:p>
            <a:pPr marL="0" marR="0" lvl="0" indent="0" algn="ctr" rtl="0">
              <a:lnSpc>
                <a:spcPct val="100000"/>
              </a:lnSpc>
              <a:spcBef>
                <a:spcPts val="0"/>
              </a:spcBef>
              <a:spcAft>
                <a:spcPts val="0"/>
              </a:spcAft>
              <a:buClr>
                <a:schemeClr val="lt1"/>
              </a:buClr>
              <a:buSzPts val="2800"/>
              <a:buFont typeface="Montserrat"/>
              <a:buNone/>
            </a:pPr>
            <a:r>
              <a:rPr lang="en-US" sz="2800" b="1" i="0" u="none" strike="noStrike" cap="none">
                <a:solidFill>
                  <a:schemeClr val="lt1"/>
                </a:solidFill>
                <a:latin typeface="Montserrat"/>
                <a:ea typeface="Montserrat"/>
                <a:cs typeface="Montserrat"/>
                <a:sym typeface="Montserrat"/>
              </a:rPr>
              <a:t>Sostenibilidad energética y acción climática local</a:t>
            </a:r>
            <a:endParaRPr/>
          </a:p>
        </p:txBody>
      </p:sp>
      <p:sp>
        <p:nvSpPr>
          <p:cNvPr id="166" name="Google Shape;166;p1"/>
          <p:cNvSpPr txBox="1"/>
          <p:nvPr/>
        </p:nvSpPr>
        <p:spPr>
          <a:xfrm>
            <a:off x="2547937" y="4162425"/>
            <a:ext cx="7124700"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Montserrat"/>
              <a:buNone/>
            </a:pPr>
            <a:r>
              <a:rPr lang="en-US" sz="1800" b="0" i="0" u="none" strike="noStrike" cap="none">
                <a:solidFill>
                  <a:schemeClr val="lt1"/>
                </a:solidFill>
                <a:latin typeface="Montserrat"/>
                <a:ea typeface="Montserrat"/>
                <a:cs typeface="Montserrat"/>
                <a:sym typeface="Montserrat"/>
              </a:rPr>
              <a:t>SEA-EU DOC Event – INNOVAZUL, 1</a:t>
            </a:r>
            <a:r>
              <a:rPr lang="en-US" sz="1800" b="0" i="0" u="none" strike="noStrike" cap="none" baseline="30000">
                <a:solidFill>
                  <a:schemeClr val="lt1"/>
                </a:solidFill>
                <a:latin typeface="Montserrat"/>
                <a:ea typeface="Montserrat"/>
                <a:cs typeface="Montserrat"/>
                <a:sym typeface="Montserrat"/>
              </a:rPr>
              <a:t>st</a:t>
            </a:r>
            <a:r>
              <a:rPr lang="en-US" sz="1800" b="0" i="0" u="none" strike="noStrike" cap="none">
                <a:solidFill>
                  <a:schemeClr val="lt1"/>
                </a:solidFill>
                <a:latin typeface="Montserrat"/>
                <a:ea typeface="Montserrat"/>
                <a:cs typeface="Montserrat"/>
                <a:sym typeface="Montserrat"/>
              </a:rPr>
              <a:t> December 2022</a:t>
            </a:r>
            <a:endParaRPr/>
          </a:p>
        </p:txBody>
      </p:sp>
      <p:pic>
        <p:nvPicPr>
          <p:cNvPr id="167" name="Google Shape;167;p1" descr="C:\Users\pquerog\Downloads\pexels-gra-wal-38714864-7227672.jpg"/>
          <p:cNvPicPr preferRelativeResize="0"/>
          <p:nvPr/>
        </p:nvPicPr>
        <p:blipFill rotWithShape="1">
          <a:blip r:embed="rId3">
            <a:alphaModFix/>
          </a:blip>
          <a:srcRect t="22933" r="14446" b="5043"/>
          <a:stretch/>
        </p:blipFill>
        <p:spPr>
          <a:xfrm>
            <a:off x="-25474" y="0"/>
            <a:ext cx="12215887" cy="6858000"/>
          </a:xfrm>
          <a:prstGeom prst="rect">
            <a:avLst/>
          </a:prstGeom>
          <a:noFill/>
          <a:ln>
            <a:noFill/>
          </a:ln>
        </p:spPr>
      </p:pic>
      <p:sp>
        <p:nvSpPr>
          <p:cNvPr id="168" name="Google Shape;168;p1"/>
          <p:cNvSpPr txBox="1"/>
          <p:nvPr/>
        </p:nvSpPr>
        <p:spPr>
          <a:xfrm>
            <a:off x="-25400" y="0"/>
            <a:ext cx="12215812" cy="6858000"/>
          </a:xfrm>
          <a:prstGeom prst="rect">
            <a:avLst/>
          </a:prstGeom>
          <a:solidFill>
            <a:srgbClr val="3A3B39">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9" name="Google Shape;169;p1"/>
          <p:cNvSpPr txBox="1"/>
          <p:nvPr/>
        </p:nvSpPr>
        <p:spPr>
          <a:xfrm>
            <a:off x="-1587" y="1341437"/>
            <a:ext cx="12192000" cy="2586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5400"/>
              <a:buFont typeface="Montserrat"/>
              <a:buNone/>
            </a:pPr>
            <a:r>
              <a:rPr lang="en-US" sz="5400" b="1" i="0" u="none">
                <a:solidFill>
                  <a:schemeClr val="lt1"/>
                </a:solidFill>
                <a:latin typeface="Montserrat"/>
                <a:ea typeface="Montserrat"/>
                <a:cs typeface="Montserrat"/>
                <a:sym typeface="Montserrat"/>
              </a:rPr>
              <a:t>Plan Integral de</a:t>
            </a:r>
            <a:endParaRPr sz="5400" b="1">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lt1"/>
              </a:buClr>
              <a:buSzPts val="5400"/>
              <a:buFont typeface="Montserrat"/>
              <a:buNone/>
            </a:pPr>
            <a:r>
              <a:rPr lang="en-US" sz="5400" b="1" i="0" u="none">
                <a:solidFill>
                  <a:schemeClr val="lt1"/>
                </a:solidFill>
                <a:latin typeface="Montserrat"/>
                <a:ea typeface="Montserrat"/>
                <a:cs typeface="Montserrat"/>
                <a:sym typeface="Montserrat"/>
              </a:rPr>
              <a:t>Transición Ecológica</a:t>
            </a:r>
            <a:endParaRPr sz="5400" b="1">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lt1"/>
              </a:buClr>
              <a:buSzPts val="5400"/>
              <a:buFont typeface="Montserrat"/>
              <a:buNone/>
            </a:pPr>
            <a:r>
              <a:rPr lang="en-US" sz="5400" b="1">
                <a:solidFill>
                  <a:schemeClr val="lt1"/>
                </a:solidFill>
                <a:latin typeface="Montserrat"/>
                <a:ea typeface="Montserrat"/>
                <a:cs typeface="Montserrat"/>
                <a:sym typeface="Montserrat"/>
              </a:rPr>
              <a:t>PITE </a:t>
            </a:r>
            <a:r>
              <a:rPr lang="en-US" sz="5400" b="1" i="0" u="none">
                <a:solidFill>
                  <a:schemeClr val="lt1"/>
                </a:solidFill>
                <a:latin typeface="Montserrat"/>
                <a:ea typeface="Montserrat"/>
                <a:cs typeface="Montserrat"/>
                <a:sym typeface="Montserrat"/>
              </a:rPr>
              <a:t>202</a:t>
            </a:r>
            <a:r>
              <a:rPr lang="en-US" sz="5400" b="1">
                <a:solidFill>
                  <a:schemeClr val="lt1"/>
                </a:solidFill>
                <a:latin typeface="Montserrat"/>
                <a:ea typeface="Montserrat"/>
                <a:cs typeface="Montserrat"/>
                <a:sym typeface="Montserrat"/>
              </a:rPr>
              <a:t>6</a:t>
            </a:r>
            <a:endParaRPr/>
          </a:p>
        </p:txBody>
      </p:sp>
      <p:sp>
        <p:nvSpPr>
          <p:cNvPr id="170" name="Google Shape;170;p1"/>
          <p:cNvSpPr txBox="1"/>
          <p:nvPr/>
        </p:nvSpPr>
        <p:spPr>
          <a:xfrm>
            <a:off x="2711450" y="4211637"/>
            <a:ext cx="7123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Montserrat"/>
              <a:buNone/>
            </a:pPr>
            <a:r>
              <a:rPr lang="en-US" sz="1800" b="0" i="0" u="none">
                <a:solidFill>
                  <a:schemeClr val="lt1"/>
                </a:solidFill>
                <a:latin typeface="Montserrat"/>
                <a:ea typeface="Montserrat"/>
                <a:cs typeface="Montserrat"/>
                <a:sym typeface="Montserrat"/>
              </a:rPr>
              <a:t>Sesión online informativa, </a:t>
            </a:r>
            <a:r>
              <a:rPr lang="en-US" sz="1800">
                <a:solidFill>
                  <a:schemeClr val="lt1"/>
                </a:solidFill>
                <a:latin typeface="Montserrat"/>
                <a:ea typeface="Montserrat"/>
                <a:cs typeface="Montserrat"/>
                <a:sym typeface="Montserrat"/>
              </a:rPr>
              <a:t>24</a:t>
            </a:r>
            <a:r>
              <a:rPr lang="en-US" sz="1800" b="0" i="0" u="none">
                <a:solidFill>
                  <a:schemeClr val="lt1"/>
                </a:solidFill>
                <a:latin typeface="Montserrat"/>
                <a:ea typeface="Montserrat"/>
                <a:cs typeface="Montserrat"/>
                <a:sym typeface="Montserrat"/>
              </a:rPr>
              <a:t> de </a:t>
            </a:r>
            <a:r>
              <a:rPr lang="en-US" sz="1800">
                <a:solidFill>
                  <a:schemeClr val="lt1"/>
                </a:solidFill>
                <a:latin typeface="Montserrat"/>
                <a:ea typeface="Montserrat"/>
                <a:cs typeface="Montserrat"/>
                <a:sym typeface="Montserrat"/>
              </a:rPr>
              <a:t>marzo </a:t>
            </a:r>
            <a:r>
              <a:rPr lang="en-US" sz="1800" b="0" i="0" u="none">
                <a:solidFill>
                  <a:schemeClr val="lt1"/>
                </a:solidFill>
                <a:latin typeface="Montserrat"/>
                <a:ea typeface="Montserrat"/>
                <a:cs typeface="Montserrat"/>
                <a:sym typeface="Montserrat"/>
              </a:rPr>
              <a:t>de 202</a:t>
            </a:r>
            <a:r>
              <a:rPr lang="en-US" sz="1800">
                <a:solidFill>
                  <a:schemeClr val="lt1"/>
                </a:solidFill>
                <a:latin typeface="Montserrat"/>
                <a:ea typeface="Montserrat"/>
                <a:cs typeface="Montserrat"/>
                <a:sym typeface="Montserrat"/>
              </a:rPr>
              <a:t>6</a:t>
            </a:r>
            <a:endParaRPr/>
          </a:p>
        </p:txBody>
      </p:sp>
      <p:pic>
        <p:nvPicPr>
          <p:cNvPr id="171" name="Google Shape;171;p1" descr="X:\Agencia\04_Proyectos\Imagen y Recs Gráficos\Logotipos\Área Transición Ecológica\3_Transicion_ecologica_w.png"/>
          <p:cNvPicPr preferRelativeResize="0"/>
          <p:nvPr/>
        </p:nvPicPr>
        <p:blipFill rotWithShape="1">
          <a:blip r:embed="rId4">
            <a:alphaModFix/>
          </a:blip>
          <a:srcRect/>
          <a:stretch/>
        </p:blipFill>
        <p:spPr>
          <a:xfrm>
            <a:off x="3790950" y="5478462"/>
            <a:ext cx="5111750" cy="903287"/>
          </a:xfrm>
          <a:prstGeom prst="rect">
            <a:avLst/>
          </a:prstGeom>
          <a:noFill/>
          <a:ln>
            <a:noFill/>
          </a:ln>
        </p:spPr>
      </p:pic>
      <p:cxnSp>
        <p:nvCxnSpPr>
          <p:cNvPr id="172" name="Google Shape;172;p1"/>
          <p:cNvCxnSpPr/>
          <p:nvPr/>
        </p:nvCxnSpPr>
        <p:spPr>
          <a:xfrm>
            <a:off x="3214687" y="4005262"/>
            <a:ext cx="5761037" cy="0"/>
          </a:xfrm>
          <a:prstGeom prst="straightConnector1">
            <a:avLst/>
          </a:prstGeom>
          <a:noFill/>
          <a:ln w="28575" cap="flat" cmpd="sng">
            <a:solidFill>
              <a:schemeClr val="lt1"/>
            </a:solidFill>
            <a:prstDash val="solid"/>
            <a:miter lim="800000"/>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9"/>
          <p:cNvSpPr/>
          <p:nvPr/>
        </p:nvSpPr>
        <p:spPr>
          <a:xfrm rot="5400000">
            <a:off x="860604" y="3766343"/>
            <a:ext cx="865187" cy="790575"/>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16" name="Google Shape;316;p9"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317" name="Google Shape;317;p9"/>
          <p:cNvSpPr txBox="1">
            <a:spLocks noGrp="1"/>
          </p:cNvSpPr>
          <p:nvPr>
            <p:ph type="title"/>
          </p:nvPr>
        </p:nvSpPr>
        <p:spPr>
          <a:xfrm>
            <a:off x="0" y="1341437"/>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LÍNEA 2. </a:t>
            </a:r>
            <a:r>
              <a:rPr lang="en-US" sz="2800" b="1" i="1" u="none">
                <a:solidFill>
                  <a:srgbClr val="5DA21E"/>
                </a:solidFill>
                <a:latin typeface="Montserrat"/>
                <a:ea typeface="Montserrat"/>
                <a:cs typeface="Montserrat"/>
                <a:sym typeface="Montserrat"/>
              </a:rPr>
              <a:t>VIRUS DEL NILO OCCIDENTAL</a:t>
            </a:r>
            <a:endParaRPr/>
          </a:p>
        </p:txBody>
      </p:sp>
      <p:pic>
        <p:nvPicPr>
          <p:cNvPr id="319" name="Google Shape;319;p9" descr="C:\Users\pquerog\Downloads\noun_Government_289436.png"/>
          <p:cNvPicPr preferRelativeResize="0"/>
          <p:nvPr/>
        </p:nvPicPr>
        <p:blipFill rotWithShape="1">
          <a:blip r:embed="rId4">
            <a:alphaModFix/>
          </a:blip>
          <a:srcRect/>
          <a:stretch/>
        </p:blipFill>
        <p:spPr>
          <a:xfrm>
            <a:off x="859811" y="3802062"/>
            <a:ext cx="685800" cy="592137"/>
          </a:xfrm>
          <a:prstGeom prst="rect">
            <a:avLst/>
          </a:prstGeom>
          <a:noFill/>
          <a:ln>
            <a:noFill/>
          </a:ln>
        </p:spPr>
      </p:pic>
      <p:sp>
        <p:nvSpPr>
          <p:cNvPr id="322" name="Google Shape;322;p9"/>
          <p:cNvSpPr/>
          <p:nvPr/>
        </p:nvSpPr>
        <p:spPr>
          <a:xfrm rot="5400000">
            <a:off x="828109" y="2253456"/>
            <a:ext cx="863600"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23" name="Google Shape;323;p9"/>
          <p:cNvPicPr preferRelativeResize="0"/>
          <p:nvPr/>
        </p:nvPicPr>
        <p:blipFill rotWithShape="1">
          <a:blip r:embed="rId5">
            <a:alphaModFix/>
          </a:blip>
          <a:srcRect l="20013" r="19947" b="16612"/>
          <a:stretch/>
        </p:blipFill>
        <p:spPr>
          <a:xfrm>
            <a:off x="900340" y="2397125"/>
            <a:ext cx="361950" cy="504825"/>
          </a:xfrm>
          <a:prstGeom prst="rect">
            <a:avLst/>
          </a:prstGeom>
          <a:noFill/>
          <a:ln>
            <a:noFill/>
          </a:ln>
        </p:spPr>
      </p:pic>
      <p:grpSp>
        <p:nvGrpSpPr>
          <p:cNvPr id="326" name="Google Shape;326;p9"/>
          <p:cNvGrpSpPr/>
          <p:nvPr/>
        </p:nvGrpSpPr>
        <p:grpSpPr>
          <a:xfrm>
            <a:off x="1414462" y="1125537"/>
            <a:ext cx="936625" cy="935037"/>
            <a:chOff x="1149035" y="1196752"/>
            <a:chExt cx="1440000" cy="1440000"/>
          </a:xfrm>
        </p:grpSpPr>
        <p:sp>
          <p:nvSpPr>
            <p:cNvPr id="327" name="Google Shape;327;p9"/>
            <p:cNvSpPr/>
            <p:nvPr/>
          </p:nvSpPr>
          <p:spPr>
            <a:xfrm>
              <a:off x="1149035" y="1196752"/>
              <a:ext cx="1440000" cy="1440000"/>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28" name="Google Shape;328;p9" descr="C:\Users\pquerog\Downloads\noun-mosquito-7339237.png"/>
            <p:cNvPicPr preferRelativeResize="0"/>
            <p:nvPr/>
          </p:nvPicPr>
          <p:blipFill rotWithShape="1">
            <a:blip r:embed="rId6">
              <a:alphaModFix/>
            </a:blip>
            <a:srcRect b="15760"/>
            <a:stretch/>
          </p:blipFill>
          <p:spPr>
            <a:xfrm>
              <a:off x="1270670" y="1340768"/>
              <a:ext cx="1196731" cy="1008112"/>
            </a:xfrm>
            <a:prstGeom prst="rect">
              <a:avLst/>
            </a:prstGeom>
            <a:noFill/>
            <a:ln>
              <a:noFill/>
            </a:ln>
          </p:spPr>
        </p:pic>
      </p:grpSp>
      <p:sp>
        <p:nvSpPr>
          <p:cNvPr id="16" name="15 Rectángulo"/>
          <p:cNvSpPr/>
          <p:nvPr/>
        </p:nvSpPr>
        <p:spPr>
          <a:xfrm>
            <a:off x="1846734" y="2411514"/>
            <a:ext cx="10081120" cy="584775"/>
          </a:xfrm>
          <a:prstGeom prst="rect">
            <a:avLst/>
          </a:prstGeom>
        </p:spPr>
        <p:txBody>
          <a:bodyPr wrap="square">
            <a:spAutoFit/>
          </a:bodyPr>
          <a:lstStyle/>
          <a:p>
            <a:pPr>
              <a:spcBef>
                <a:spcPts val="2400"/>
              </a:spcBef>
            </a:pPr>
            <a:r>
              <a:rPr lang="es-ES" sz="1600" b="1" dirty="0" smtClean="0">
                <a:solidFill>
                  <a:srgbClr val="5DA21E"/>
                </a:solidFill>
                <a:latin typeface="Montserrat" pitchFamily="2" charset="0"/>
              </a:rPr>
              <a:t>OBJETO</a:t>
            </a:r>
            <a:r>
              <a:rPr lang="es-ES" sz="1600" dirty="0" smtClean="0">
                <a:latin typeface="Montserrat" pitchFamily="2" charset="0"/>
              </a:rPr>
              <a:t>: Cooperación para la vigilancia y control del VNO en los municipios menores de 50.000 habitantes que se encuentran en Nivel de Riesgo bajo, medio y alto en relación al VNO.</a:t>
            </a:r>
            <a:endParaRPr lang="es-ES" sz="1600" i="1" dirty="0" smtClean="0">
              <a:latin typeface="Montserrat" pitchFamily="2" charset="0"/>
            </a:endParaRPr>
          </a:p>
        </p:txBody>
      </p:sp>
      <p:sp>
        <p:nvSpPr>
          <p:cNvPr id="17" name="Rectangle 3"/>
          <p:cNvSpPr>
            <a:spLocks noChangeArrowheads="1"/>
          </p:cNvSpPr>
          <p:nvPr/>
        </p:nvSpPr>
        <p:spPr bwMode="auto">
          <a:xfrm>
            <a:off x="1846734" y="3470144"/>
            <a:ext cx="1000911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9875" algn="l"/>
              </a:tabLst>
            </a:pPr>
            <a:r>
              <a:rPr kumimoji="0" lang="es-ES" sz="1600" b="1" i="0" u="none" strike="noStrike" cap="none" normalizeH="0" baseline="0" dirty="0" smtClean="0">
                <a:ln>
                  <a:noFill/>
                </a:ln>
                <a:solidFill>
                  <a:srgbClr val="5DA21E"/>
                </a:solidFill>
                <a:effectLst/>
                <a:latin typeface="Montserrat"/>
                <a:ea typeface="Times New Roman" pitchFamily="18" charset="0"/>
                <a:cs typeface="Arial" pitchFamily="34" charset="0"/>
              </a:rPr>
              <a:t>BENEFICIARIOS: </a:t>
            </a:r>
            <a:r>
              <a:rPr kumimoji="0" lang="es-ES" sz="1600" b="0" i="0" u="none" strike="noStrike" cap="none" normalizeH="0" baseline="0" dirty="0" smtClean="0">
                <a:ln>
                  <a:noFill/>
                </a:ln>
                <a:solidFill>
                  <a:srgbClr val="000000"/>
                </a:solidFill>
                <a:effectLst/>
                <a:latin typeface="Montserrat"/>
                <a:ea typeface="Times New Roman" pitchFamily="18" charset="0"/>
                <a:cs typeface="Arial" pitchFamily="34" charset="0"/>
              </a:rPr>
              <a:t>Podrán resultar beneficiarios de las ayudas que se contemplan en la Línea 2 los municipios de la provincia de Cádiz menores de 50.000 habitantes a los que les haya sido notificado por la Delegación Territorial de Salud y Consumo que se encuentran en alguno de los niveles de riesgo que se exponen a continuación en relación al VNO: </a:t>
            </a:r>
            <a:endParaRPr kumimoji="0" lang="es-ES" sz="1600" b="0" i="0" u="none" strike="noStrike" cap="none" normalizeH="0" baseline="0" dirty="0" smtClean="0">
              <a:ln>
                <a:noFill/>
              </a:ln>
              <a:solidFill>
                <a:srgbClr val="000000"/>
              </a:solidFill>
              <a:effectLst/>
              <a:latin typeface="Montserra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69875" algn="l"/>
              </a:tabLst>
            </a:pPr>
            <a:endParaRPr kumimoji="0" lang="es-ES" sz="1600" b="0" i="0" u="none" strike="noStrike" cap="none" normalizeH="0" baseline="0" dirty="0" smtClean="0">
              <a:ln>
                <a:noFill/>
              </a:ln>
              <a:solidFill>
                <a:schemeClr val="tx1"/>
              </a:solidFill>
              <a:effectLst/>
              <a:latin typeface="Montserrat"/>
              <a:cs typeface="Arial" pitchFamily="34" charset="0"/>
            </a:endParaRPr>
          </a:p>
          <a:p>
            <a:pPr lvl="1" eaLnBrk="0" fontAlgn="base" hangingPunct="0">
              <a:spcBef>
                <a:spcPct val="0"/>
              </a:spcBef>
              <a:spcAft>
                <a:spcPct val="0"/>
              </a:spcAft>
              <a:buFont typeface="Arial" pitchFamily="34" charset="0"/>
              <a:buChar char="•"/>
              <a:tabLst>
                <a:tab pos="269875" algn="l"/>
              </a:tabLst>
            </a:pPr>
            <a:r>
              <a:rPr kumimoji="0" lang="es-ES" sz="1600" b="0" i="0" u="none" strike="noStrike" cap="none" normalizeH="0" baseline="0" dirty="0" smtClean="0">
                <a:ln>
                  <a:noFill/>
                </a:ln>
                <a:solidFill>
                  <a:schemeClr val="tx1"/>
                </a:solidFill>
                <a:effectLst/>
                <a:latin typeface="Montserrat"/>
                <a:ea typeface="Times New Roman" pitchFamily="18" charset="0"/>
                <a:cs typeface="Arial" pitchFamily="34" charset="0"/>
              </a:rPr>
              <a:t> Nivel </a:t>
            </a:r>
            <a:r>
              <a:rPr kumimoji="0" lang="es-ES" sz="1600" b="0" i="0" u="none" strike="noStrike" cap="none" normalizeH="0" baseline="0" dirty="0" smtClean="0">
                <a:ln>
                  <a:noFill/>
                </a:ln>
                <a:solidFill>
                  <a:schemeClr val="tx1"/>
                </a:solidFill>
                <a:effectLst/>
                <a:latin typeface="Montserrat"/>
                <a:ea typeface="Times New Roman" pitchFamily="18" charset="0"/>
                <a:cs typeface="Arial" pitchFamily="34" charset="0"/>
              </a:rPr>
              <a:t>de Riesgo </a:t>
            </a:r>
            <a:r>
              <a:rPr lang="es-ES" sz="1600" dirty="0" smtClean="0">
                <a:latin typeface="Montserrat"/>
                <a:ea typeface="Times New Roman" pitchFamily="18" charset="0"/>
                <a:cs typeface="Arial" pitchFamily="34" charset="0"/>
              </a:rPr>
              <a:t>Bajo. Riesgo de afectación humana bajo.</a:t>
            </a:r>
          </a:p>
          <a:p>
            <a:pPr lvl="1" eaLnBrk="0" fontAlgn="base" hangingPunct="0">
              <a:spcBef>
                <a:spcPct val="0"/>
              </a:spcBef>
              <a:spcAft>
                <a:spcPct val="0"/>
              </a:spcAft>
              <a:buFont typeface="Arial" pitchFamily="34" charset="0"/>
              <a:buChar char="•"/>
              <a:tabLst>
                <a:tab pos="269875" algn="l"/>
              </a:tabLst>
            </a:pPr>
            <a:r>
              <a:rPr kumimoji="0" lang="es-ES" sz="1600" b="0" i="0" u="none" strike="noStrike" cap="none" normalizeH="0" baseline="0" dirty="0" smtClean="0">
                <a:ln>
                  <a:noFill/>
                </a:ln>
                <a:solidFill>
                  <a:schemeClr val="tx1"/>
                </a:solidFill>
                <a:effectLst/>
                <a:latin typeface="Montserrat"/>
                <a:ea typeface="Times New Roman" pitchFamily="18" charset="0"/>
                <a:cs typeface="Arial" pitchFamily="34" charset="0"/>
              </a:rPr>
              <a:t> Nivel</a:t>
            </a:r>
            <a:r>
              <a:rPr kumimoji="0" lang="es-ES" sz="1600" b="0" i="0" u="none" strike="noStrike" cap="none" normalizeH="0" dirty="0" smtClean="0">
                <a:ln>
                  <a:noFill/>
                </a:ln>
                <a:solidFill>
                  <a:schemeClr val="tx1"/>
                </a:solidFill>
                <a:effectLst/>
                <a:latin typeface="Montserrat"/>
                <a:ea typeface="Times New Roman" pitchFamily="18" charset="0"/>
                <a:cs typeface="Arial" pitchFamily="34" charset="0"/>
              </a:rPr>
              <a:t> </a:t>
            </a:r>
            <a:r>
              <a:rPr kumimoji="0" lang="es-ES" sz="1600" b="0" i="0" u="none" strike="noStrike" cap="none" normalizeH="0" dirty="0" smtClean="0">
                <a:ln>
                  <a:noFill/>
                </a:ln>
                <a:solidFill>
                  <a:schemeClr val="tx1"/>
                </a:solidFill>
                <a:effectLst/>
                <a:latin typeface="Montserrat"/>
                <a:ea typeface="Times New Roman" pitchFamily="18" charset="0"/>
                <a:cs typeface="Arial" pitchFamily="34" charset="0"/>
              </a:rPr>
              <a:t>de Riesgo Medio. Riesgo de afectación humana bajo-moderado.</a:t>
            </a:r>
          </a:p>
          <a:p>
            <a:pPr lvl="1" eaLnBrk="0" fontAlgn="base" hangingPunct="0">
              <a:spcBef>
                <a:spcPct val="0"/>
              </a:spcBef>
              <a:spcAft>
                <a:spcPct val="0"/>
              </a:spcAft>
              <a:buFont typeface="Arial" pitchFamily="34" charset="0"/>
              <a:buChar char="•"/>
              <a:tabLst>
                <a:tab pos="269875" algn="l"/>
              </a:tabLst>
            </a:pPr>
            <a:r>
              <a:rPr lang="es-ES" sz="1600" baseline="0" dirty="0" smtClean="0">
                <a:latin typeface="Montserrat"/>
                <a:ea typeface="Times New Roman" pitchFamily="18" charset="0"/>
                <a:cs typeface="Arial" pitchFamily="34" charset="0"/>
              </a:rPr>
              <a:t> Nivel</a:t>
            </a:r>
            <a:r>
              <a:rPr lang="es-ES" sz="1600" dirty="0" smtClean="0">
                <a:latin typeface="Montserrat"/>
                <a:ea typeface="Times New Roman" pitchFamily="18" charset="0"/>
                <a:cs typeface="Arial" pitchFamily="34" charset="0"/>
              </a:rPr>
              <a:t> </a:t>
            </a:r>
            <a:r>
              <a:rPr lang="es-ES" sz="1600" dirty="0" smtClean="0">
                <a:latin typeface="Montserrat"/>
                <a:ea typeface="Times New Roman" pitchFamily="18" charset="0"/>
                <a:cs typeface="Arial" pitchFamily="34" charset="0"/>
              </a:rPr>
              <a:t>de Riesgo Alto. Riesgo de afectación humana moderado.</a:t>
            </a:r>
            <a:endParaRPr kumimoji="0" lang="es-ES" sz="1600" b="0" i="0" u="none" strike="noStrike" cap="none" normalizeH="0" baseline="0" dirty="0" smtClean="0">
              <a:ln>
                <a:noFill/>
              </a:ln>
              <a:solidFill>
                <a:schemeClr val="tx1"/>
              </a:solidFill>
              <a:effectLst/>
              <a:latin typeface="Montserrat"/>
              <a:ea typeface="Times New Roman" pitchFamily="18"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6" name="Google Shape;316;p9"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317" name="Google Shape;317;p9"/>
          <p:cNvSpPr txBox="1">
            <a:spLocks noGrp="1"/>
          </p:cNvSpPr>
          <p:nvPr>
            <p:ph type="title"/>
          </p:nvPr>
        </p:nvSpPr>
        <p:spPr>
          <a:xfrm>
            <a:off x="0" y="1341437"/>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LÍNEA 2. </a:t>
            </a:r>
            <a:r>
              <a:rPr lang="en-US" sz="2800" b="1" i="1" u="none">
                <a:solidFill>
                  <a:srgbClr val="5DA21E"/>
                </a:solidFill>
                <a:latin typeface="Montserrat"/>
                <a:ea typeface="Montserrat"/>
                <a:cs typeface="Montserrat"/>
                <a:sym typeface="Montserrat"/>
              </a:rPr>
              <a:t>VIRUS DEL NILO OCCIDENTAL</a:t>
            </a:r>
            <a:endParaRPr/>
          </a:p>
        </p:txBody>
      </p:sp>
      <p:sp>
        <p:nvSpPr>
          <p:cNvPr id="320" name="Google Shape;320;p9"/>
          <p:cNvSpPr txBox="1"/>
          <p:nvPr/>
        </p:nvSpPr>
        <p:spPr>
          <a:xfrm>
            <a:off x="1552724" y="2378435"/>
            <a:ext cx="10009187"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DA21E"/>
              </a:buClr>
              <a:buSzPts val="1800"/>
              <a:buFont typeface="Montserrat"/>
              <a:buNone/>
            </a:pPr>
            <a:r>
              <a:rPr lang="en-US" sz="1800" b="1" i="0" u="none" dirty="0">
                <a:solidFill>
                  <a:srgbClr val="5DA21E"/>
                </a:solidFill>
                <a:latin typeface="Montserrat"/>
                <a:ea typeface="Montserrat"/>
                <a:cs typeface="Montserrat"/>
                <a:sym typeface="Montserrat"/>
              </a:rPr>
              <a:t>IMPORTE MÁXIMO FINANCIABLE</a:t>
            </a:r>
            <a:r>
              <a:rPr lang="en-US" sz="1800" b="1" i="0" u="none" dirty="0" smtClean="0">
                <a:solidFill>
                  <a:srgbClr val="5DA21E"/>
                </a:solidFill>
                <a:latin typeface="Montserrat"/>
                <a:ea typeface="Montserrat"/>
                <a:cs typeface="Montserrat"/>
                <a:sym typeface="Montserrat"/>
              </a:rPr>
              <a:t>:</a:t>
            </a:r>
            <a:endParaRPr dirty="0"/>
          </a:p>
        </p:txBody>
      </p:sp>
      <p:sp>
        <p:nvSpPr>
          <p:cNvPr id="324" name="Google Shape;324;p9"/>
          <p:cNvSpPr/>
          <p:nvPr/>
        </p:nvSpPr>
        <p:spPr>
          <a:xfrm rot="5400000">
            <a:off x="621087" y="2187440"/>
            <a:ext cx="863600"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25" name="Google Shape;325;p9"/>
          <p:cNvPicPr preferRelativeResize="0"/>
          <p:nvPr/>
        </p:nvPicPr>
        <p:blipFill rotWithShape="1">
          <a:blip r:embed="rId4">
            <a:alphaModFix/>
          </a:blip>
          <a:srcRect l="3335" b="13276"/>
          <a:stretch/>
        </p:blipFill>
        <p:spPr>
          <a:xfrm>
            <a:off x="693318" y="2283484"/>
            <a:ext cx="576262" cy="515937"/>
          </a:xfrm>
          <a:prstGeom prst="rect">
            <a:avLst/>
          </a:prstGeom>
          <a:noFill/>
          <a:ln>
            <a:noFill/>
          </a:ln>
        </p:spPr>
      </p:pic>
      <p:grpSp>
        <p:nvGrpSpPr>
          <p:cNvPr id="2" name="Google Shape;326;p9"/>
          <p:cNvGrpSpPr/>
          <p:nvPr/>
        </p:nvGrpSpPr>
        <p:grpSpPr>
          <a:xfrm>
            <a:off x="1414462" y="1125537"/>
            <a:ext cx="936625" cy="935037"/>
            <a:chOff x="1149035" y="1196752"/>
            <a:chExt cx="1440000" cy="1440000"/>
          </a:xfrm>
        </p:grpSpPr>
        <p:sp>
          <p:nvSpPr>
            <p:cNvPr id="327" name="Google Shape;327;p9"/>
            <p:cNvSpPr/>
            <p:nvPr/>
          </p:nvSpPr>
          <p:spPr>
            <a:xfrm>
              <a:off x="1149035" y="1196752"/>
              <a:ext cx="1440000" cy="1440000"/>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28" name="Google Shape;328;p9" descr="C:\Users\pquerog\Downloads\noun-mosquito-7339237.png"/>
            <p:cNvPicPr preferRelativeResize="0"/>
            <p:nvPr/>
          </p:nvPicPr>
          <p:blipFill rotWithShape="1">
            <a:blip r:embed="rId5">
              <a:alphaModFix/>
            </a:blip>
            <a:srcRect b="15760"/>
            <a:stretch/>
          </p:blipFill>
          <p:spPr>
            <a:xfrm>
              <a:off x="1270670" y="1340768"/>
              <a:ext cx="1196731" cy="1008112"/>
            </a:xfrm>
            <a:prstGeom prst="rect">
              <a:avLst/>
            </a:prstGeom>
            <a:noFill/>
            <a:ln>
              <a:noFill/>
            </a:ln>
          </p:spPr>
        </p:pic>
      </p:grpSp>
      <p:graphicFrame>
        <p:nvGraphicFramePr>
          <p:cNvPr id="16" name="15 Tabla"/>
          <p:cNvGraphicFramePr>
            <a:graphicFrameLocks noGrp="1"/>
          </p:cNvGraphicFramePr>
          <p:nvPr/>
        </p:nvGraphicFramePr>
        <p:xfrm>
          <a:off x="1380544" y="3107126"/>
          <a:ext cx="9937104" cy="2423160"/>
        </p:xfrm>
        <a:graphic>
          <a:graphicData uri="http://schemas.openxmlformats.org/drawingml/2006/table">
            <a:tbl>
              <a:tblPr/>
              <a:tblGrid>
                <a:gridCol w="1171409"/>
                <a:gridCol w="1488007"/>
                <a:gridCol w="4796446"/>
                <a:gridCol w="2481242"/>
              </a:tblGrid>
              <a:tr h="504825">
                <a:tc>
                  <a:txBody>
                    <a:bodyPr/>
                    <a:lstStyle/>
                    <a:p>
                      <a:pPr algn="ctr" rtl="0"/>
                      <a:r>
                        <a:rPr lang="es-ES" sz="1400" b="1" dirty="0">
                          <a:latin typeface="Montserrat"/>
                        </a:rPr>
                        <a:t>NIVEL DE RIESGO</a:t>
                      </a:r>
                      <a:endParaRPr lang="es-ES" sz="1400" dirty="0">
                        <a:latin typeface="Montserrat"/>
                      </a:endParaRP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400" b="1">
                          <a:latin typeface="Montserrat"/>
                        </a:rPr>
                        <a:t>RIESGO DE AFECTACIÓN HUMANA</a:t>
                      </a:r>
                      <a:endParaRPr lang="es-ES" sz="1400">
                        <a:latin typeface="Montserrat"/>
                      </a:endParaRP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400" b="1" dirty="0">
                          <a:latin typeface="Montserrat"/>
                        </a:rPr>
                        <a:t>ACCIONES ADMINISTRACIÓN LOCAL</a:t>
                      </a:r>
                      <a:endParaRPr lang="es-ES" sz="1400" dirty="0">
                        <a:latin typeface="Montserrat"/>
                      </a:endParaRP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400" b="1">
                          <a:latin typeface="Montserrat"/>
                        </a:rPr>
                        <a:t>AYUDA MÁXIMA</a:t>
                      </a:r>
                      <a:endParaRPr lang="es-ES" sz="1400">
                        <a:latin typeface="Montserrat"/>
                      </a:endParaRP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381125">
                <a:tc>
                  <a:txBody>
                    <a:bodyPr/>
                    <a:lstStyle/>
                    <a:p>
                      <a:pPr algn="ctr" rtl="0"/>
                      <a:r>
                        <a:rPr lang="es-ES" sz="1400" dirty="0">
                          <a:latin typeface="Montserrat"/>
                        </a:rPr>
                        <a:t>BAJO</a:t>
                      </a: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400">
                          <a:latin typeface="Montserrat"/>
                        </a:rPr>
                        <a:t>Bajo</a:t>
                      </a: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a:r>
                        <a:rPr lang="es-ES" sz="1400" dirty="0">
                          <a:latin typeface="Montserrat"/>
                        </a:rPr>
                        <a:t>Las medidas habituales de salubridad pública establecidas por las administraciones locales en materia de su competencia, donde debe contemplarse un Plan de Control de Mosquitos (PCM) obligatoriamente en las zonas pobladas. Este Plan se incluye dentro de sus programas de DDD locales, basados en la estrategia de control integral de plagas. (ver apartado 6.1.1 de Programa FNO).</a:t>
                      </a: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400" dirty="0">
                          <a:latin typeface="Montserrat"/>
                        </a:rPr>
                        <a:t>Municipios menores de 20.000 habitantes = 7.000,00€</a:t>
                      </a:r>
                      <a:br>
                        <a:rPr lang="es-ES" sz="1400" dirty="0">
                          <a:latin typeface="Montserrat"/>
                        </a:rPr>
                      </a:br>
                      <a:r>
                        <a:rPr lang="es-ES" sz="1400" dirty="0">
                          <a:latin typeface="Montserrat"/>
                        </a:rPr>
                        <a:t/>
                      </a:r>
                      <a:br>
                        <a:rPr lang="es-ES" sz="1400" dirty="0">
                          <a:latin typeface="Montserrat"/>
                        </a:rPr>
                      </a:br>
                      <a:r>
                        <a:rPr lang="es-ES" sz="1400" dirty="0">
                          <a:latin typeface="Montserrat"/>
                        </a:rPr>
                        <a:t>Municipios con población entre 20.000 y 50.000 habitantes = 9.000,00€</a:t>
                      </a: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6" name="Google Shape;316;p9"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317" name="Google Shape;317;p9"/>
          <p:cNvSpPr txBox="1">
            <a:spLocks noGrp="1"/>
          </p:cNvSpPr>
          <p:nvPr>
            <p:ph type="title"/>
          </p:nvPr>
        </p:nvSpPr>
        <p:spPr>
          <a:xfrm>
            <a:off x="0" y="1341437"/>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LÍNEA 2. </a:t>
            </a:r>
            <a:r>
              <a:rPr lang="en-US" sz="2800" b="1" i="1" u="none">
                <a:solidFill>
                  <a:srgbClr val="5DA21E"/>
                </a:solidFill>
                <a:latin typeface="Montserrat"/>
                <a:ea typeface="Montserrat"/>
                <a:cs typeface="Montserrat"/>
                <a:sym typeface="Montserrat"/>
              </a:rPr>
              <a:t>VIRUS DEL NILO OCCIDENTAL</a:t>
            </a:r>
            <a:endParaRPr/>
          </a:p>
        </p:txBody>
      </p:sp>
      <p:sp>
        <p:nvSpPr>
          <p:cNvPr id="320" name="Google Shape;320;p9"/>
          <p:cNvSpPr txBox="1"/>
          <p:nvPr/>
        </p:nvSpPr>
        <p:spPr>
          <a:xfrm>
            <a:off x="1552724" y="2378435"/>
            <a:ext cx="10009187"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DA21E"/>
              </a:buClr>
              <a:buSzPts val="1800"/>
              <a:buFont typeface="Montserrat"/>
              <a:buNone/>
            </a:pPr>
            <a:r>
              <a:rPr lang="en-US" sz="1800" b="1" i="0" u="none" dirty="0">
                <a:solidFill>
                  <a:srgbClr val="5DA21E"/>
                </a:solidFill>
                <a:latin typeface="Montserrat"/>
                <a:ea typeface="Montserrat"/>
                <a:cs typeface="Montserrat"/>
                <a:sym typeface="Montserrat"/>
              </a:rPr>
              <a:t>IMPORTE MÁXIMO FINANCIABLE</a:t>
            </a:r>
            <a:r>
              <a:rPr lang="en-US" sz="1800" b="1" i="0" u="none" dirty="0" smtClean="0">
                <a:solidFill>
                  <a:srgbClr val="5DA21E"/>
                </a:solidFill>
                <a:latin typeface="Montserrat"/>
                <a:ea typeface="Montserrat"/>
                <a:cs typeface="Montserrat"/>
                <a:sym typeface="Montserrat"/>
              </a:rPr>
              <a:t>:</a:t>
            </a:r>
            <a:endParaRPr dirty="0"/>
          </a:p>
        </p:txBody>
      </p:sp>
      <p:sp>
        <p:nvSpPr>
          <p:cNvPr id="324" name="Google Shape;324;p9"/>
          <p:cNvSpPr/>
          <p:nvPr/>
        </p:nvSpPr>
        <p:spPr>
          <a:xfrm rot="5400000">
            <a:off x="621087" y="2187440"/>
            <a:ext cx="863600"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25" name="Google Shape;325;p9"/>
          <p:cNvPicPr preferRelativeResize="0"/>
          <p:nvPr/>
        </p:nvPicPr>
        <p:blipFill rotWithShape="1">
          <a:blip r:embed="rId4">
            <a:alphaModFix/>
          </a:blip>
          <a:srcRect l="3335" b="13276"/>
          <a:stretch/>
        </p:blipFill>
        <p:spPr>
          <a:xfrm>
            <a:off x="693318" y="2283484"/>
            <a:ext cx="576262" cy="515937"/>
          </a:xfrm>
          <a:prstGeom prst="rect">
            <a:avLst/>
          </a:prstGeom>
          <a:noFill/>
          <a:ln>
            <a:noFill/>
          </a:ln>
        </p:spPr>
      </p:pic>
      <p:grpSp>
        <p:nvGrpSpPr>
          <p:cNvPr id="2" name="Google Shape;326;p9"/>
          <p:cNvGrpSpPr/>
          <p:nvPr/>
        </p:nvGrpSpPr>
        <p:grpSpPr>
          <a:xfrm>
            <a:off x="1414462" y="1125537"/>
            <a:ext cx="936625" cy="935037"/>
            <a:chOff x="1149035" y="1196752"/>
            <a:chExt cx="1440000" cy="1440000"/>
          </a:xfrm>
        </p:grpSpPr>
        <p:sp>
          <p:nvSpPr>
            <p:cNvPr id="327" name="Google Shape;327;p9"/>
            <p:cNvSpPr/>
            <p:nvPr/>
          </p:nvSpPr>
          <p:spPr>
            <a:xfrm>
              <a:off x="1149035" y="1196752"/>
              <a:ext cx="1440000" cy="1440000"/>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28" name="Google Shape;328;p9" descr="C:\Users\pquerog\Downloads\noun-mosquito-7339237.png"/>
            <p:cNvPicPr preferRelativeResize="0"/>
            <p:nvPr/>
          </p:nvPicPr>
          <p:blipFill rotWithShape="1">
            <a:blip r:embed="rId5">
              <a:alphaModFix/>
            </a:blip>
            <a:srcRect b="15760"/>
            <a:stretch/>
          </p:blipFill>
          <p:spPr>
            <a:xfrm>
              <a:off x="1270670" y="1340768"/>
              <a:ext cx="1196731" cy="1008112"/>
            </a:xfrm>
            <a:prstGeom prst="rect">
              <a:avLst/>
            </a:prstGeom>
            <a:noFill/>
            <a:ln>
              <a:noFill/>
            </a:ln>
          </p:spPr>
        </p:pic>
      </p:grpSp>
      <p:graphicFrame>
        <p:nvGraphicFramePr>
          <p:cNvPr id="11" name="10 Tabla"/>
          <p:cNvGraphicFramePr>
            <a:graphicFrameLocks noGrp="1"/>
          </p:cNvGraphicFramePr>
          <p:nvPr/>
        </p:nvGraphicFramePr>
        <p:xfrm>
          <a:off x="1293962" y="2838090"/>
          <a:ext cx="10201844" cy="3876285"/>
        </p:xfrm>
        <a:graphic>
          <a:graphicData uri="http://schemas.openxmlformats.org/drawingml/2006/table">
            <a:tbl>
              <a:tblPr/>
              <a:tblGrid>
                <a:gridCol w="1167035"/>
                <a:gridCol w="1482449"/>
                <a:gridCol w="5277129"/>
                <a:gridCol w="2275231"/>
              </a:tblGrid>
              <a:tr h="706687">
                <a:tc>
                  <a:txBody>
                    <a:bodyPr/>
                    <a:lstStyle/>
                    <a:p>
                      <a:pPr algn="ctr" rtl="0"/>
                      <a:r>
                        <a:rPr lang="es-ES" sz="1400" b="1" dirty="0">
                          <a:latin typeface="Montserrat"/>
                        </a:rPr>
                        <a:t>NIVEL DE RIESGO</a:t>
                      </a:r>
                      <a:endParaRPr lang="es-ES" sz="1400" dirty="0">
                        <a:latin typeface="Montserrat"/>
                      </a:endParaRP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400" b="1" dirty="0">
                          <a:latin typeface="Montserrat"/>
                        </a:rPr>
                        <a:t>RIESGO DE AFECTACIÓN HUMANA</a:t>
                      </a:r>
                      <a:endParaRPr lang="es-ES" sz="1400" dirty="0">
                        <a:latin typeface="Montserrat"/>
                      </a:endParaRP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400" b="1" dirty="0">
                          <a:latin typeface="Montserrat"/>
                        </a:rPr>
                        <a:t>ACCIONES ADMINISTRACIÓN LOCAL</a:t>
                      </a:r>
                      <a:endParaRPr lang="es-ES" sz="1400" dirty="0">
                        <a:latin typeface="Montserrat"/>
                      </a:endParaRP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400" b="1">
                          <a:latin typeface="Montserrat"/>
                        </a:rPr>
                        <a:t>AYUDA MÁXIMA</a:t>
                      </a:r>
                      <a:endParaRPr lang="es-ES" sz="1400">
                        <a:latin typeface="Montserrat"/>
                      </a:endParaRP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169598">
                <a:tc>
                  <a:txBody>
                    <a:bodyPr/>
                    <a:lstStyle/>
                    <a:p>
                      <a:pPr algn="ctr" rtl="0"/>
                      <a:r>
                        <a:rPr lang="es-ES" sz="1400" dirty="0">
                          <a:latin typeface="Montserrat"/>
                        </a:rPr>
                        <a:t>MEDIO</a:t>
                      </a: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400" dirty="0">
                          <a:latin typeface="Montserrat"/>
                        </a:rPr>
                        <a:t>Bajo-Moderado</a:t>
                      </a: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rtl="0"/>
                      <a:r>
                        <a:rPr lang="es-ES" sz="1400" dirty="0" smtClean="0">
                          <a:latin typeface="Montserrat"/>
                        </a:rPr>
                        <a:t>Establecer </a:t>
                      </a:r>
                      <a:r>
                        <a:rPr lang="es-ES" sz="1400" dirty="0">
                          <a:latin typeface="Montserrat"/>
                        </a:rPr>
                        <a:t>un Plan Municipal de </a:t>
                      </a:r>
                      <a:r>
                        <a:rPr lang="es-ES" sz="1400" dirty="0" smtClean="0">
                          <a:latin typeface="Montserrat"/>
                        </a:rPr>
                        <a:t>Vigilancia y </a:t>
                      </a:r>
                      <a:r>
                        <a:rPr lang="es-ES" sz="1400" dirty="0">
                          <a:latin typeface="Montserrat"/>
                        </a:rPr>
                        <a:t>Control Vectorial (PMVCV) con las siguientes características:</a:t>
                      </a:r>
                      <a:br>
                        <a:rPr lang="es-ES" sz="1400" dirty="0">
                          <a:latin typeface="Montserrat"/>
                        </a:rPr>
                      </a:br>
                      <a:r>
                        <a:rPr lang="es-ES" sz="1400" dirty="0">
                          <a:latin typeface="Montserrat"/>
                        </a:rPr>
                        <a:t>- Ámbito de actuación: principalmente zonas pobladas y zonas rurales transitadas.</a:t>
                      </a:r>
                    </a:p>
                    <a:p>
                      <a:pPr algn="just" rtl="0"/>
                      <a:r>
                        <a:rPr lang="es-ES" sz="1400" dirty="0">
                          <a:latin typeface="Montserrat"/>
                        </a:rPr>
                        <a:t/>
                      </a:r>
                      <a:br>
                        <a:rPr lang="es-ES" sz="1400" dirty="0">
                          <a:latin typeface="Montserrat"/>
                        </a:rPr>
                      </a:br>
                      <a:r>
                        <a:rPr lang="es-ES" sz="1400" dirty="0">
                          <a:latin typeface="Montserrat"/>
                        </a:rPr>
                        <a:t>- La vigilancia entomológica debe basarse en la densidad poblacional de los focos larvarios y presencia de adulto potencialmente transmisoras de VNO.</a:t>
                      </a:r>
                    </a:p>
                    <a:p>
                      <a:pPr algn="just" rtl="0"/>
                      <a:r>
                        <a:rPr lang="es-ES" sz="1400" dirty="0">
                          <a:latin typeface="Montserrat"/>
                        </a:rPr>
                        <a:t/>
                      </a:r>
                      <a:br>
                        <a:rPr lang="es-ES" sz="1400" dirty="0">
                          <a:latin typeface="Montserrat"/>
                        </a:rPr>
                      </a:br>
                      <a:r>
                        <a:rPr lang="es-ES" sz="1400" dirty="0">
                          <a:latin typeface="Montserrat"/>
                        </a:rPr>
                        <a:t>Plan de comunicación de los ayuntamientos a la ciudadanía de las medidas preventivas antes del inicio de la temporada alta y durante la misma</a:t>
                      </a:r>
                      <a:r>
                        <a:rPr lang="es-ES" sz="1400" dirty="0" smtClean="0">
                          <a:latin typeface="Montserrat"/>
                        </a:rPr>
                        <a:t>.</a:t>
                      </a:r>
                      <a:endParaRPr lang="es-ES" sz="1400" dirty="0">
                        <a:latin typeface="Montserrat"/>
                      </a:endParaRPr>
                    </a:p>
                  </a:txBody>
                  <a:tcPr marL="19050" marR="19050"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400" dirty="0">
                          <a:latin typeface="Montserrat"/>
                        </a:rPr>
                        <a:t>Municipios menores de 20.000 habitantes = 15.500,00€</a:t>
                      </a:r>
                      <a:br>
                        <a:rPr lang="es-ES" sz="1400" dirty="0">
                          <a:latin typeface="Montserrat"/>
                        </a:rPr>
                      </a:br>
                      <a:r>
                        <a:rPr lang="es-ES" sz="1400" dirty="0">
                          <a:latin typeface="Montserrat"/>
                        </a:rPr>
                        <a:t/>
                      </a:r>
                      <a:br>
                        <a:rPr lang="es-ES" sz="1400" dirty="0">
                          <a:latin typeface="Montserrat"/>
                        </a:rPr>
                      </a:br>
                      <a:r>
                        <a:rPr lang="es-ES" sz="1400" dirty="0">
                          <a:latin typeface="Montserrat"/>
                        </a:rPr>
                        <a:t>Municipios con población entre 20.000 y 50.000 habitantes = 17.700,00€</a:t>
                      </a:r>
                    </a:p>
                  </a:txBody>
                  <a:tcPr marL="19050" marR="19050" marT="19050" marB="190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6" name="Google Shape;316;p9"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317" name="Google Shape;317;p9"/>
          <p:cNvSpPr txBox="1">
            <a:spLocks noGrp="1"/>
          </p:cNvSpPr>
          <p:nvPr>
            <p:ph type="title"/>
          </p:nvPr>
        </p:nvSpPr>
        <p:spPr>
          <a:xfrm>
            <a:off x="0" y="1341437"/>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LÍNEA 2. </a:t>
            </a:r>
            <a:r>
              <a:rPr lang="en-US" sz="2800" b="1" i="1" u="none">
                <a:solidFill>
                  <a:srgbClr val="5DA21E"/>
                </a:solidFill>
                <a:latin typeface="Montserrat"/>
                <a:ea typeface="Montserrat"/>
                <a:cs typeface="Montserrat"/>
                <a:sym typeface="Montserrat"/>
              </a:rPr>
              <a:t>VIRUS DEL NILO OCCIDENTAL</a:t>
            </a:r>
            <a:endParaRPr/>
          </a:p>
        </p:txBody>
      </p:sp>
      <p:sp>
        <p:nvSpPr>
          <p:cNvPr id="320" name="Google Shape;320;p9"/>
          <p:cNvSpPr txBox="1"/>
          <p:nvPr/>
        </p:nvSpPr>
        <p:spPr>
          <a:xfrm>
            <a:off x="1552724" y="2266297"/>
            <a:ext cx="10009187"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DA21E"/>
              </a:buClr>
              <a:buSzPts val="1800"/>
              <a:buFont typeface="Montserrat"/>
              <a:buNone/>
            </a:pPr>
            <a:r>
              <a:rPr lang="en-US" sz="1800" b="1" i="0" u="none" dirty="0">
                <a:solidFill>
                  <a:srgbClr val="5DA21E"/>
                </a:solidFill>
                <a:latin typeface="Montserrat"/>
                <a:ea typeface="Montserrat"/>
                <a:cs typeface="Montserrat"/>
                <a:sym typeface="Montserrat"/>
              </a:rPr>
              <a:t>IMPORTE MÁXIMO FINANCIABLE</a:t>
            </a:r>
            <a:r>
              <a:rPr lang="en-US" sz="1800" b="1" i="0" u="none" dirty="0" smtClean="0">
                <a:solidFill>
                  <a:srgbClr val="5DA21E"/>
                </a:solidFill>
                <a:latin typeface="Montserrat"/>
                <a:ea typeface="Montserrat"/>
                <a:cs typeface="Montserrat"/>
                <a:sym typeface="Montserrat"/>
              </a:rPr>
              <a:t>:</a:t>
            </a:r>
            <a:endParaRPr dirty="0"/>
          </a:p>
        </p:txBody>
      </p:sp>
      <p:sp>
        <p:nvSpPr>
          <p:cNvPr id="324" name="Google Shape;324;p9"/>
          <p:cNvSpPr/>
          <p:nvPr/>
        </p:nvSpPr>
        <p:spPr>
          <a:xfrm rot="5400000">
            <a:off x="621087" y="2075302"/>
            <a:ext cx="863600"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25" name="Google Shape;325;p9"/>
          <p:cNvPicPr preferRelativeResize="0"/>
          <p:nvPr/>
        </p:nvPicPr>
        <p:blipFill rotWithShape="1">
          <a:blip r:embed="rId4">
            <a:alphaModFix/>
          </a:blip>
          <a:srcRect l="3335" b="13276"/>
          <a:stretch/>
        </p:blipFill>
        <p:spPr>
          <a:xfrm>
            <a:off x="693318" y="2171346"/>
            <a:ext cx="576262" cy="515937"/>
          </a:xfrm>
          <a:prstGeom prst="rect">
            <a:avLst/>
          </a:prstGeom>
          <a:noFill/>
          <a:ln>
            <a:noFill/>
          </a:ln>
        </p:spPr>
      </p:pic>
      <p:grpSp>
        <p:nvGrpSpPr>
          <p:cNvPr id="2" name="Google Shape;326;p9"/>
          <p:cNvGrpSpPr/>
          <p:nvPr/>
        </p:nvGrpSpPr>
        <p:grpSpPr>
          <a:xfrm>
            <a:off x="1414462" y="1125537"/>
            <a:ext cx="936625" cy="935037"/>
            <a:chOff x="1149035" y="1196752"/>
            <a:chExt cx="1440000" cy="1440000"/>
          </a:xfrm>
        </p:grpSpPr>
        <p:sp>
          <p:nvSpPr>
            <p:cNvPr id="327" name="Google Shape;327;p9"/>
            <p:cNvSpPr/>
            <p:nvPr/>
          </p:nvSpPr>
          <p:spPr>
            <a:xfrm>
              <a:off x="1149035" y="1196752"/>
              <a:ext cx="1440000" cy="1440000"/>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28" name="Google Shape;328;p9" descr="C:\Users\pquerog\Downloads\noun-mosquito-7339237.png"/>
            <p:cNvPicPr preferRelativeResize="0"/>
            <p:nvPr/>
          </p:nvPicPr>
          <p:blipFill rotWithShape="1">
            <a:blip r:embed="rId5">
              <a:alphaModFix/>
            </a:blip>
            <a:srcRect b="15760"/>
            <a:stretch/>
          </p:blipFill>
          <p:spPr>
            <a:xfrm>
              <a:off x="1270670" y="1340768"/>
              <a:ext cx="1196731" cy="1008112"/>
            </a:xfrm>
            <a:prstGeom prst="rect">
              <a:avLst/>
            </a:prstGeom>
            <a:noFill/>
            <a:ln>
              <a:noFill/>
            </a:ln>
          </p:spPr>
        </p:pic>
      </p:grpSp>
      <p:graphicFrame>
        <p:nvGraphicFramePr>
          <p:cNvPr id="12" name="11 Tabla"/>
          <p:cNvGraphicFramePr>
            <a:graphicFrameLocks noGrp="1"/>
          </p:cNvGraphicFramePr>
          <p:nvPr/>
        </p:nvGraphicFramePr>
        <p:xfrm>
          <a:off x="1331056" y="2745332"/>
          <a:ext cx="10297143" cy="3888736"/>
        </p:xfrm>
        <a:graphic>
          <a:graphicData uri="http://schemas.openxmlformats.org/drawingml/2006/table">
            <a:tbl>
              <a:tblPr/>
              <a:tblGrid>
                <a:gridCol w="1080120"/>
                <a:gridCol w="1584176"/>
                <a:gridCol w="5112568"/>
                <a:gridCol w="2520279"/>
              </a:tblGrid>
              <a:tr h="318330">
                <a:tc>
                  <a:txBody>
                    <a:bodyPr/>
                    <a:lstStyle/>
                    <a:p>
                      <a:pPr algn="ctr" rtl="0"/>
                      <a:r>
                        <a:rPr lang="es-ES" sz="1200" b="1" dirty="0">
                          <a:latin typeface="Montserrat"/>
                        </a:rPr>
                        <a:t>NIVEL DE RIESGO</a:t>
                      </a:r>
                      <a:endParaRPr lang="es-ES" sz="1200" dirty="0">
                        <a:latin typeface="Montserrat"/>
                      </a:endParaRPr>
                    </a:p>
                  </a:txBody>
                  <a:tcPr marL="12064" marR="12064" marT="12064" marB="12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200" b="1" dirty="0">
                          <a:latin typeface="Montserrat"/>
                        </a:rPr>
                        <a:t>RIESGO DE AFECTACIÓN HUMANA</a:t>
                      </a:r>
                      <a:endParaRPr lang="es-ES" sz="1200" dirty="0">
                        <a:latin typeface="Montserrat"/>
                      </a:endParaRPr>
                    </a:p>
                  </a:txBody>
                  <a:tcPr marL="12064" marR="12064" marT="12064" marB="12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200" b="1" dirty="0">
                          <a:latin typeface="Montserrat"/>
                        </a:rPr>
                        <a:t>ACCIONES ADMINISTRACIÓN LOCAL</a:t>
                      </a:r>
                      <a:endParaRPr lang="es-ES" sz="1200" dirty="0">
                        <a:latin typeface="Montserrat"/>
                      </a:endParaRPr>
                    </a:p>
                  </a:txBody>
                  <a:tcPr marL="12064" marR="12064" marT="12064" marB="12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200" b="1">
                          <a:latin typeface="Montserrat"/>
                        </a:rPr>
                        <a:t>AYUDA MÁXIMA</a:t>
                      </a:r>
                      <a:endParaRPr lang="es-ES" sz="1200">
                        <a:latin typeface="Montserrat"/>
                      </a:endParaRPr>
                    </a:p>
                  </a:txBody>
                  <a:tcPr marL="12064" marR="12064" marT="12064" marB="12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755494">
                <a:tc>
                  <a:txBody>
                    <a:bodyPr/>
                    <a:lstStyle/>
                    <a:p>
                      <a:pPr algn="ctr" rtl="0"/>
                      <a:r>
                        <a:rPr lang="es-ES" sz="1200" dirty="0">
                          <a:latin typeface="Montserrat"/>
                        </a:rPr>
                        <a:t>ALTO</a:t>
                      </a:r>
                    </a:p>
                  </a:txBody>
                  <a:tcPr marL="12064" marR="12064" marT="12064" marB="12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200" dirty="0">
                          <a:latin typeface="Montserrat"/>
                        </a:rPr>
                        <a:t>Moderado</a:t>
                      </a:r>
                    </a:p>
                  </a:txBody>
                  <a:tcPr marL="12064" marR="12064" marT="12064" marB="12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a:r>
                        <a:rPr lang="es-ES" sz="1200" dirty="0" smtClean="0">
                          <a:latin typeface="Montserrat"/>
                        </a:rPr>
                        <a:t>Establecer </a:t>
                      </a:r>
                      <a:r>
                        <a:rPr lang="es-ES" sz="1200" dirty="0">
                          <a:latin typeface="Montserrat"/>
                        </a:rPr>
                        <a:t>un Plan Municipal de Vigilancia y Control Vectorial (PMVCV) con las siguientes características:</a:t>
                      </a:r>
                      <a:br>
                        <a:rPr lang="es-ES" sz="1200" dirty="0">
                          <a:latin typeface="Montserrat"/>
                        </a:rPr>
                      </a:br>
                      <a:r>
                        <a:rPr lang="es-ES" sz="1200" dirty="0">
                          <a:latin typeface="Montserrat"/>
                        </a:rPr>
                        <a:t>- Ámbito de actuación: zonas pobladas + 1.5 km de perímetro de protección, zonas rurales transitadas y aquellos otros focos potenciales/reales de larvas situado en el resto del término municipal que puedan suponer un riesgo para la población</a:t>
                      </a:r>
                      <a:r>
                        <a:rPr lang="es-ES" sz="1200" dirty="0" smtClean="0">
                          <a:latin typeface="Montserrat"/>
                        </a:rPr>
                        <a:t>.</a:t>
                      </a:r>
                      <a:endParaRPr lang="es-ES" sz="1200" dirty="0">
                        <a:latin typeface="Montserrat"/>
                      </a:endParaRPr>
                    </a:p>
                    <a:p>
                      <a:pPr algn="l" rtl="0"/>
                      <a:r>
                        <a:rPr lang="es-ES" sz="1200" dirty="0">
                          <a:latin typeface="Montserrat"/>
                        </a:rPr>
                        <a:t>- La vigilancia entomológica, debe basarse en la densidad poblacional de los focos larvarios y presencia de adultos potencialmente transmisoras de VNO. La valoración de la presencia de adultos se podrá llevar a cabo con el trampeo especificado en </a:t>
                      </a:r>
                      <a:r>
                        <a:rPr lang="es-ES" sz="1200" dirty="0" smtClean="0">
                          <a:latin typeface="Montserrat"/>
                        </a:rPr>
                        <a:t>las</a:t>
                      </a:r>
                      <a:r>
                        <a:rPr lang="es-ES" sz="1200" baseline="0" dirty="0" smtClean="0">
                          <a:latin typeface="Montserrat"/>
                        </a:rPr>
                        <a:t> </a:t>
                      </a:r>
                      <a:r>
                        <a:rPr lang="es-ES" sz="1200" dirty="0" smtClean="0">
                          <a:latin typeface="Montserrat"/>
                        </a:rPr>
                        <a:t>instrucciones.</a:t>
                      </a:r>
                      <a:r>
                        <a:rPr lang="es-ES" sz="1200" dirty="0">
                          <a:latin typeface="Montserrat"/>
                        </a:rPr>
                        <a:t/>
                      </a:r>
                      <a:br>
                        <a:rPr lang="es-ES" sz="1200" dirty="0">
                          <a:latin typeface="Montserrat"/>
                        </a:rPr>
                      </a:br>
                      <a:r>
                        <a:rPr lang="es-ES" sz="1200" dirty="0">
                          <a:latin typeface="Montserrat"/>
                        </a:rPr>
                        <a:t>- Plan de comunicación y sensibilización de los ayuntamientos a la ciudadanía con las medidas preventivas y de protección a realizar durante</a:t>
                      </a:r>
                      <a:br>
                        <a:rPr lang="es-ES" sz="1200" dirty="0">
                          <a:latin typeface="Montserrat"/>
                        </a:rPr>
                      </a:br>
                      <a:r>
                        <a:rPr lang="es-ES" sz="1200" dirty="0">
                          <a:latin typeface="Montserrat"/>
                        </a:rPr>
                        <a:t>todo el año. Este Plan se intensificará a partir de mayo e incluirá zonas rurales privadas. Las actividades contarán con la participación de los ASP y la colaboración activa de la población para su desarrollo</a:t>
                      </a:r>
                      <a:r>
                        <a:rPr lang="es-ES" sz="1200" dirty="0" smtClean="0">
                          <a:latin typeface="Montserrat"/>
                        </a:rPr>
                        <a:t>.</a:t>
                      </a:r>
                      <a:endParaRPr lang="es-ES" sz="1200" dirty="0">
                        <a:latin typeface="Montserrat"/>
                      </a:endParaRPr>
                    </a:p>
                  </a:txBody>
                  <a:tcPr marL="12064" marR="12064" marT="12064" marB="12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rtl="0"/>
                      <a:r>
                        <a:rPr lang="es-ES" sz="1200" dirty="0">
                          <a:latin typeface="Montserrat"/>
                        </a:rPr>
                        <a:t>Municipios menores de 20.000 habitantes = 25,000,00€</a:t>
                      </a:r>
                      <a:br>
                        <a:rPr lang="es-ES" sz="1200" dirty="0">
                          <a:latin typeface="Montserrat"/>
                        </a:rPr>
                      </a:br>
                      <a:r>
                        <a:rPr lang="es-ES" sz="1200" dirty="0">
                          <a:latin typeface="Montserrat"/>
                        </a:rPr>
                        <a:t/>
                      </a:r>
                      <a:br>
                        <a:rPr lang="es-ES" sz="1200" dirty="0">
                          <a:latin typeface="Montserrat"/>
                        </a:rPr>
                      </a:br>
                      <a:r>
                        <a:rPr lang="es-ES" sz="1200" dirty="0">
                          <a:latin typeface="Montserrat"/>
                        </a:rPr>
                        <a:t>Municipios con población entre 20.000 y 50.000 habitantes = 40,000,00€</a:t>
                      </a:r>
                    </a:p>
                  </a:txBody>
                  <a:tcPr marL="12064" marR="12064" marT="12064" marB="120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10"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334" name="Google Shape;334;p10"/>
          <p:cNvSpPr txBox="1">
            <a:spLocks noGrp="1"/>
          </p:cNvSpPr>
          <p:nvPr>
            <p:ph type="title"/>
          </p:nvPr>
        </p:nvSpPr>
        <p:spPr>
          <a:xfrm>
            <a:off x="0" y="1341437"/>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LÍNEA 2. </a:t>
            </a:r>
            <a:r>
              <a:rPr lang="en-US" sz="2800" b="1" i="1" u="none">
                <a:solidFill>
                  <a:srgbClr val="5DA21E"/>
                </a:solidFill>
                <a:latin typeface="Montserrat"/>
                <a:ea typeface="Montserrat"/>
                <a:cs typeface="Montserrat"/>
                <a:sym typeface="Montserrat"/>
              </a:rPr>
              <a:t>VIRUS DEL NILO OCCIDENTAL</a:t>
            </a:r>
            <a:endParaRPr/>
          </a:p>
        </p:txBody>
      </p:sp>
      <p:sp>
        <p:nvSpPr>
          <p:cNvPr id="337" name="Google Shape;337;p10"/>
          <p:cNvSpPr/>
          <p:nvPr/>
        </p:nvSpPr>
        <p:spPr>
          <a:xfrm rot="5400000">
            <a:off x="586581" y="2385218"/>
            <a:ext cx="863600"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38" name="Google Shape;338;p10" descr="C:\Users\pquerog\Downloads\noun_Document_1872067.png"/>
          <p:cNvPicPr preferRelativeResize="0"/>
          <p:nvPr/>
        </p:nvPicPr>
        <p:blipFill rotWithShape="1">
          <a:blip r:embed="rId4">
            <a:alphaModFix/>
          </a:blip>
          <a:srcRect/>
          <a:stretch/>
        </p:blipFill>
        <p:spPr>
          <a:xfrm>
            <a:off x="614362" y="2528887"/>
            <a:ext cx="584200" cy="504825"/>
          </a:xfrm>
          <a:prstGeom prst="rect">
            <a:avLst/>
          </a:prstGeom>
          <a:noFill/>
          <a:ln>
            <a:noFill/>
          </a:ln>
        </p:spPr>
      </p:pic>
      <p:grpSp>
        <p:nvGrpSpPr>
          <p:cNvPr id="339" name="Google Shape;339;p10"/>
          <p:cNvGrpSpPr/>
          <p:nvPr/>
        </p:nvGrpSpPr>
        <p:grpSpPr>
          <a:xfrm>
            <a:off x="1414462" y="1125537"/>
            <a:ext cx="936625" cy="935037"/>
            <a:chOff x="1149035" y="1196752"/>
            <a:chExt cx="1440000" cy="1440000"/>
          </a:xfrm>
        </p:grpSpPr>
        <p:sp>
          <p:nvSpPr>
            <p:cNvPr id="340" name="Google Shape;340;p10"/>
            <p:cNvSpPr/>
            <p:nvPr/>
          </p:nvSpPr>
          <p:spPr>
            <a:xfrm>
              <a:off x="1149035" y="1196752"/>
              <a:ext cx="1440000" cy="1440000"/>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41" name="Google Shape;341;p10" descr="C:\Users\pquerog\Downloads\noun-mosquito-7339237.png"/>
            <p:cNvPicPr preferRelativeResize="0"/>
            <p:nvPr/>
          </p:nvPicPr>
          <p:blipFill rotWithShape="1">
            <a:blip r:embed="rId5">
              <a:alphaModFix/>
            </a:blip>
            <a:srcRect b="15760"/>
            <a:stretch/>
          </p:blipFill>
          <p:spPr>
            <a:xfrm>
              <a:off x="1270670" y="1340768"/>
              <a:ext cx="1196731" cy="1008112"/>
            </a:xfrm>
            <a:prstGeom prst="rect">
              <a:avLst/>
            </a:prstGeom>
            <a:noFill/>
            <a:ln>
              <a:noFill/>
            </a:ln>
          </p:spPr>
        </p:pic>
      </p:grpSp>
      <p:sp>
        <p:nvSpPr>
          <p:cNvPr id="11" name="Rectangle 1"/>
          <p:cNvSpPr>
            <a:spLocks noChangeArrowheads="1"/>
          </p:cNvSpPr>
          <p:nvPr/>
        </p:nvSpPr>
        <p:spPr bwMode="auto">
          <a:xfrm>
            <a:off x="1630710" y="2377028"/>
            <a:ext cx="100091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b="1" dirty="0" smtClean="0">
                <a:solidFill>
                  <a:srgbClr val="5DA21E"/>
                </a:solidFill>
                <a:latin typeface="Montserrat"/>
                <a:ea typeface="Times New Roman" pitchFamily="18" charset="0"/>
                <a:cs typeface="Arial" pitchFamily="34" charset="0"/>
              </a:rPr>
              <a:t>ACTUACIONES FINANCIABLES: </a:t>
            </a:r>
            <a:r>
              <a:rPr kumimoji="0" lang="es-ES" b="0" i="0" u="none" strike="noStrike" cap="none" normalizeH="0" baseline="0" dirty="0" smtClean="0">
                <a:ln>
                  <a:noFill/>
                </a:ln>
                <a:solidFill>
                  <a:srgbClr val="000000"/>
                </a:solidFill>
                <a:effectLst/>
                <a:latin typeface="Montserrat"/>
                <a:ea typeface="Times New Roman" pitchFamily="18" charset="0"/>
                <a:cs typeface="Arial" pitchFamily="34" charset="0"/>
              </a:rPr>
              <a:t>se financiarán las actuaciones de vigilancia y control del VNO que corresponda ejecutar al municipio en función del nivel de riesgo asignado por la Consejería de Salud y Consumo y a las obligaciones atribuidas a los municipios por el Programa de Vigilancia y Control de Vectores de la Fiebre del Nilo Occidental 2026.</a:t>
            </a:r>
            <a:endParaRPr kumimoji="0" lang="es-ES" b="0" i="0" u="none" strike="noStrike" cap="none" normalizeH="0" baseline="0" dirty="0" smtClean="0">
              <a:ln>
                <a:noFill/>
              </a:ln>
              <a:solidFill>
                <a:schemeClr val="tx1"/>
              </a:solidFill>
              <a:effectLst/>
              <a:latin typeface="Montserrat"/>
              <a:cs typeface="Arial" pitchFamily="34" charset="0"/>
            </a:endParaRPr>
          </a:p>
        </p:txBody>
      </p:sp>
      <p:sp>
        <p:nvSpPr>
          <p:cNvPr id="12" name="Rectangle 2"/>
          <p:cNvSpPr>
            <a:spLocks noChangeArrowheads="1"/>
          </p:cNvSpPr>
          <p:nvPr/>
        </p:nvSpPr>
        <p:spPr bwMode="auto">
          <a:xfrm>
            <a:off x="1625079" y="3619482"/>
            <a:ext cx="986509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69875" algn="l"/>
              </a:tabLst>
            </a:pPr>
            <a:r>
              <a:rPr kumimoji="0" lang="es-ES" b="1" i="0" u="none" strike="noStrike" cap="none" normalizeH="0" baseline="0" dirty="0" smtClean="0">
                <a:ln>
                  <a:noFill/>
                </a:ln>
                <a:solidFill>
                  <a:srgbClr val="5DA21E"/>
                </a:solidFill>
                <a:effectLst/>
                <a:latin typeface="Montserrat"/>
                <a:ea typeface="Times New Roman" pitchFamily="18" charset="0"/>
                <a:cs typeface="Arial" pitchFamily="34" charset="0"/>
              </a:rPr>
              <a:t>GASTOS SUBVENCIONABLES: </a:t>
            </a:r>
            <a:endParaRPr kumimoji="0" lang="es-ES" b="0" i="0" u="none" strike="noStrike" cap="none" normalizeH="0" baseline="0" dirty="0" smtClean="0">
              <a:ln>
                <a:noFill/>
              </a:ln>
              <a:solidFill>
                <a:schemeClr val="tx1"/>
              </a:solidFill>
              <a:effectLst/>
              <a:latin typeface="Montserrat"/>
              <a:cs typeface="Arial" pitchFamily="34" charset="0"/>
            </a:endParaRPr>
          </a:p>
          <a:p>
            <a:pPr lvl="1" eaLnBrk="0" fontAlgn="base" hangingPunct="0">
              <a:spcBef>
                <a:spcPct val="0"/>
              </a:spcBef>
              <a:spcAft>
                <a:spcPct val="0"/>
              </a:spcAft>
              <a:buFontTx/>
              <a:buChar char="•"/>
              <a:tabLst>
                <a:tab pos="269875" algn="l"/>
              </a:tabLst>
            </a:pP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Contratación de servicio de Elaboración, actualización y ejecución de PMVCV.</a:t>
            </a:r>
          </a:p>
          <a:p>
            <a:pPr lvl="1" eaLnBrk="0" fontAlgn="base" hangingPunct="0">
              <a:spcBef>
                <a:spcPct val="0"/>
              </a:spcBef>
              <a:spcAft>
                <a:spcPct val="0"/>
              </a:spcAft>
              <a:buFontTx/>
              <a:buChar char="•"/>
              <a:tabLst>
                <a:tab pos="269875" algn="l"/>
              </a:tabLst>
            </a:pP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Contratación de servicio de Diagnosis de situación en relación a la presencia de mosquitos.</a:t>
            </a:r>
          </a:p>
          <a:p>
            <a:pPr lvl="1" eaLnBrk="0" fontAlgn="base" hangingPunct="0">
              <a:spcBef>
                <a:spcPct val="0"/>
              </a:spcBef>
              <a:spcAft>
                <a:spcPct val="0"/>
              </a:spcAft>
              <a:buFontTx/>
              <a:buChar char="•"/>
              <a:tabLst>
                <a:tab pos="269875" algn="l"/>
              </a:tabLst>
            </a:pP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Contratación de servicio de Vigilancia de la presencia de larvas/adultos de mosquitos.</a:t>
            </a:r>
          </a:p>
          <a:p>
            <a:pPr lvl="1" eaLnBrk="0" fontAlgn="base" hangingPunct="0">
              <a:spcBef>
                <a:spcPct val="0"/>
              </a:spcBef>
              <a:spcAft>
                <a:spcPct val="0"/>
              </a:spcAft>
              <a:buFontTx/>
              <a:buChar char="•"/>
              <a:tabLst>
                <a:tab pos="269875" algn="l"/>
              </a:tabLst>
            </a:pP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Contratación de servicio de Ejecución de medidas de control vectorial.</a:t>
            </a:r>
          </a:p>
          <a:p>
            <a:pPr lvl="1" eaLnBrk="0" fontAlgn="base" hangingPunct="0">
              <a:spcBef>
                <a:spcPct val="0"/>
              </a:spcBef>
              <a:spcAft>
                <a:spcPct val="0"/>
              </a:spcAft>
              <a:buFontTx/>
              <a:buChar char="•"/>
              <a:tabLst>
                <a:tab pos="269875" algn="l"/>
              </a:tabLst>
            </a:pP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Comunicación e información a la ciudadanía de medidas preventivas.</a:t>
            </a:r>
          </a:p>
          <a:p>
            <a:pPr lvl="1" eaLnBrk="0" fontAlgn="base" hangingPunct="0">
              <a:spcBef>
                <a:spcPct val="0"/>
              </a:spcBef>
              <a:spcAft>
                <a:spcPct val="0"/>
              </a:spcAft>
              <a:buFontTx/>
              <a:buChar char="•"/>
              <a:tabLst>
                <a:tab pos="269875" algn="l"/>
              </a:tabLst>
            </a:pPr>
            <a:r>
              <a:rPr lang="es-ES" dirty="0" smtClean="0">
                <a:solidFill>
                  <a:srgbClr val="0000FF"/>
                </a:solidFill>
                <a:latin typeface="Montserrat"/>
                <a:ea typeface="Montserrat"/>
                <a:cs typeface="Montserrat"/>
                <a:sym typeface="Montserrat"/>
              </a:rPr>
              <a:t>Actuaciones de </a:t>
            </a:r>
            <a:r>
              <a:rPr lang="es-ES" b="1" dirty="0" smtClean="0">
                <a:solidFill>
                  <a:srgbClr val="0000FF"/>
                </a:solidFill>
                <a:latin typeface="Montserrat"/>
                <a:ea typeface="Montserrat"/>
                <a:cs typeface="Montserrat"/>
                <a:sym typeface="Montserrat"/>
              </a:rPr>
              <a:t>desbroces, limpieza y mantenimiento de espacios </a:t>
            </a:r>
            <a:r>
              <a:rPr lang="es-ES" dirty="0" smtClean="0">
                <a:solidFill>
                  <a:srgbClr val="0000FF"/>
                </a:solidFill>
                <a:latin typeface="Montserrat"/>
                <a:ea typeface="Montserrat"/>
                <a:cs typeface="Montserrat"/>
                <a:sym typeface="Montserrat"/>
              </a:rPr>
              <a:t>cuyo objetivo sea eliminar las condiciones ambientales que favorecen la proliferación de mosquitos. Se incluye la realización de los desbroces necesarios para facilitar el acceso a los puntos de vigilancia y control de mosquitos.</a:t>
            </a: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es-ES" b="0" i="0" u="none" strike="noStrike" cap="none" normalizeH="0" baseline="0" dirty="0" smtClean="0">
              <a:ln>
                <a:noFill/>
              </a:ln>
              <a:solidFill>
                <a:schemeClr val="tx1"/>
              </a:solidFill>
              <a:effectLst/>
              <a:latin typeface="Montserrat"/>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11"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347" name="Google Shape;347;p11"/>
          <p:cNvSpPr txBox="1">
            <a:spLocks noGrp="1"/>
          </p:cNvSpPr>
          <p:nvPr>
            <p:ph type="title"/>
          </p:nvPr>
        </p:nvSpPr>
        <p:spPr>
          <a:xfrm>
            <a:off x="0" y="1341437"/>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LÍNEA 3. </a:t>
            </a:r>
            <a:r>
              <a:rPr lang="en-US" sz="2800" b="1" i="1" u="none">
                <a:solidFill>
                  <a:srgbClr val="5DA21E"/>
                </a:solidFill>
                <a:latin typeface="Montserrat"/>
                <a:ea typeface="Montserrat"/>
                <a:cs typeface="Montserrat"/>
                <a:sym typeface="Montserrat"/>
              </a:rPr>
              <a:t>SENDEROS HOMOLOGADOS</a:t>
            </a:r>
            <a:endParaRPr/>
          </a:p>
        </p:txBody>
      </p:sp>
      <p:sp>
        <p:nvSpPr>
          <p:cNvPr id="348" name="Google Shape;348;p11"/>
          <p:cNvSpPr txBox="1"/>
          <p:nvPr/>
        </p:nvSpPr>
        <p:spPr>
          <a:xfrm>
            <a:off x="2147922" y="2749475"/>
            <a:ext cx="932518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dirty="0">
                <a:solidFill>
                  <a:srgbClr val="5DA21E"/>
                </a:solidFill>
                <a:latin typeface="Montserrat"/>
                <a:ea typeface="Montserrat"/>
                <a:cs typeface="Montserrat"/>
                <a:sym typeface="Montserrat"/>
              </a:rPr>
              <a:t>OBJETO: </a:t>
            </a:r>
            <a:r>
              <a:rPr lang="en-US" sz="1800" b="0" i="0" u="none" dirty="0" err="1">
                <a:solidFill>
                  <a:schemeClr val="dk1"/>
                </a:solidFill>
                <a:latin typeface="Montserrat"/>
                <a:ea typeface="Montserrat"/>
                <a:cs typeface="Montserrat"/>
                <a:sym typeface="Montserrat"/>
              </a:rPr>
              <a:t>Ejecución</a:t>
            </a:r>
            <a:r>
              <a:rPr lang="en-US" sz="1800" b="0" i="0" u="none" dirty="0">
                <a:solidFill>
                  <a:schemeClr val="dk1"/>
                </a:solidFill>
                <a:latin typeface="Montserrat"/>
                <a:ea typeface="Montserrat"/>
                <a:cs typeface="Montserrat"/>
                <a:sym typeface="Montserrat"/>
              </a:rPr>
              <a:t> y </a:t>
            </a:r>
            <a:r>
              <a:rPr lang="en-US" sz="1800" b="0" i="0" u="none" dirty="0" err="1">
                <a:solidFill>
                  <a:schemeClr val="dk1"/>
                </a:solidFill>
                <a:latin typeface="Montserrat"/>
                <a:ea typeface="Montserrat"/>
                <a:cs typeface="Montserrat"/>
                <a:sym typeface="Montserrat"/>
              </a:rPr>
              <a:t>mantenimiento</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senderos</a:t>
            </a:r>
            <a:r>
              <a:rPr lang="en-US" sz="1800" b="0" i="0" u="none" dirty="0">
                <a:solidFill>
                  <a:schemeClr val="dk1"/>
                </a:solidFill>
                <a:latin typeface="Montserrat"/>
                <a:ea typeface="Montserrat"/>
                <a:cs typeface="Montserrat"/>
                <a:sym typeface="Montserrat"/>
              </a:rPr>
              <a:t> PR y SL </a:t>
            </a:r>
            <a:r>
              <a:rPr lang="en-US" sz="1800" b="0" i="0" u="none" dirty="0" err="1">
                <a:solidFill>
                  <a:schemeClr val="dk1"/>
                </a:solidFill>
                <a:latin typeface="Montserrat"/>
                <a:ea typeface="Montserrat"/>
                <a:cs typeface="Montserrat"/>
                <a:sym typeface="Montserrat"/>
              </a:rPr>
              <a:t>que</a:t>
            </a:r>
            <a:r>
              <a:rPr lang="en-US" sz="1800" b="0" i="0" u="none" dirty="0">
                <a:solidFill>
                  <a:schemeClr val="dk1"/>
                </a:solidFill>
                <a:latin typeface="Montserrat"/>
                <a:ea typeface="Montserrat"/>
                <a:cs typeface="Montserrat"/>
                <a:sym typeface="Montserrat"/>
              </a:rPr>
              <a:t> se </a:t>
            </a:r>
            <a:r>
              <a:rPr lang="en-US" sz="1800" b="0" i="0" u="none" dirty="0" err="1">
                <a:solidFill>
                  <a:schemeClr val="dk1"/>
                </a:solidFill>
                <a:latin typeface="Montserrat"/>
                <a:ea typeface="Montserrat"/>
                <a:cs typeface="Montserrat"/>
                <a:sym typeface="Montserrat"/>
              </a:rPr>
              <a:t>integren</a:t>
            </a:r>
            <a:r>
              <a:rPr lang="en-US" sz="1800" b="0" i="0" u="none" dirty="0">
                <a:solidFill>
                  <a:schemeClr val="dk1"/>
                </a:solidFill>
                <a:latin typeface="Montserrat"/>
                <a:ea typeface="Montserrat"/>
                <a:cs typeface="Montserrat"/>
                <a:sym typeface="Montserrat"/>
              </a:rPr>
              <a:t> en la Red Provincial “</a:t>
            </a:r>
            <a:r>
              <a:rPr lang="en-US" sz="1800" b="0" i="0" u="none" dirty="0" err="1">
                <a:solidFill>
                  <a:schemeClr val="dk1"/>
                </a:solidFill>
                <a:latin typeface="Montserrat"/>
                <a:ea typeface="Montserrat"/>
                <a:cs typeface="Montserrat"/>
                <a:sym typeface="Montserrat"/>
              </a:rPr>
              <a:t>Senderos</a:t>
            </a:r>
            <a:r>
              <a:rPr lang="en-US" sz="1800" b="0" i="0" u="none" dirty="0">
                <a:solidFill>
                  <a:schemeClr val="dk1"/>
                </a:solidFill>
                <a:latin typeface="Montserrat"/>
                <a:ea typeface="Montserrat"/>
                <a:cs typeface="Montserrat"/>
                <a:sym typeface="Montserrat"/>
              </a:rPr>
              <a:t> de Cádiz”. </a:t>
            </a:r>
            <a:endParaRPr dirty="0"/>
          </a:p>
        </p:txBody>
      </p:sp>
      <p:sp>
        <p:nvSpPr>
          <p:cNvPr id="349" name="Google Shape;349;p11"/>
          <p:cNvSpPr txBox="1"/>
          <p:nvPr/>
        </p:nvSpPr>
        <p:spPr>
          <a:xfrm>
            <a:off x="2147922" y="4036938"/>
            <a:ext cx="7993062"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a:solidFill>
                  <a:srgbClr val="5DA21E"/>
                </a:solidFill>
                <a:latin typeface="Montserrat"/>
                <a:ea typeface="Montserrat"/>
                <a:cs typeface="Montserrat"/>
                <a:sym typeface="Montserrat"/>
              </a:rPr>
              <a:t>BENEFICIARIOS: </a:t>
            </a:r>
            <a:r>
              <a:rPr lang="en-US" sz="1800" b="0" i="0" u="none">
                <a:solidFill>
                  <a:schemeClr val="dk1"/>
                </a:solidFill>
                <a:latin typeface="Montserrat"/>
                <a:ea typeface="Montserrat"/>
                <a:cs typeface="Montserrat"/>
                <a:sym typeface="Montserrat"/>
              </a:rPr>
              <a:t>Municipios menores de 20.000 habitantes. </a:t>
            </a:r>
            <a:endParaRPr/>
          </a:p>
        </p:txBody>
      </p:sp>
      <p:sp>
        <p:nvSpPr>
          <p:cNvPr id="350" name="Google Shape;350;p11"/>
          <p:cNvSpPr txBox="1"/>
          <p:nvPr/>
        </p:nvSpPr>
        <p:spPr>
          <a:xfrm>
            <a:off x="2220947" y="5332338"/>
            <a:ext cx="653483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dirty="0">
                <a:solidFill>
                  <a:srgbClr val="5DA21E"/>
                </a:solidFill>
                <a:latin typeface="Montserrat"/>
                <a:ea typeface="Montserrat"/>
                <a:cs typeface="Montserrat"/>
                <a:sym typeface="Montserrat"/>
              </a:rPr>
              <a:t>IMPORTE MÁXIMO FINANCIABLE: </a:t>
            </a:r>
            <a:r>
              <a:rPr lang="en-US" sz="1800" dirty="0" smtClean="0">
                <a:solidFill>
                  <a:srgbClr val="0000FF"/>
                </a:solidFill>
                <a:latin typeface="Montserrat"/>
                <a:ea typeface="Montserrat"/>
                <a:cs typeface="Montserrat"/>
                <a:sym typeface="Montserrat"/>
              </a:rPr>
              <a:t>15.000</a:t>
            </a:r>
            <a:r>
              <a:rPr lang="en-US" sz="1800" dirty="0">
                <a:solidFill>
                  <a:srgbClr val="0000FF"/>
                </a:solidFill>
                <a:latin typeface="Montserrat"/>
                <a:ea typeface="Montserrat"/>
                <a:cs typeface="Montserrat"/>
                <a:sym typeface="Montserrat"/>
              </a:rPr>
              <a:t>€</a:t>
            </a:r>
            <a:r>
              <a:rPr lang="en-US" sz="1800" dirty="0" smtClean="0">
                <a:solidFill>
                  <a:srgbClr val="0000FF"/>
                </a:solidFill>
                <a:latin typeface="Montserrat"/>
                <a:ea typeface="Montserrat"/>
                <a:cs typeface="Montserrat"/>
                <a:sym typeface="Montserrat"/>
              </a:rPr>
              <a:t>.</a:t>
            </a:r>
            <a:endParaRPr lang="en-US" sz="1800" dirty="0">
              <a:solidFill>
                <a:srgbClr val="0000FF"/>
              </a:solidFill>
              <a:latin typeface="Montserrat"/>
              <a:ea typeface="Montserrat"/>
              <a:cs typeface="Montserrat"/>
              <a:sym typeface="Montserrat"/>
            </a:endParaRPr>
          </a:p>
        </p:txBody>
      </p:sp>
      <p:sp>
        <p:nvSpPr>
          <p:cNvPr id="351" name="Google Shape;351;p11"/>
          <p:cNvSpPr/>
          <p:nvPr/>
        </p:nvSpPr>
        <p:spPr>
          <a:xfrm rot="5400000">
            <a:off x="1068422" y="3867075"/>
            <a:ext cx="863600" cy="790575"/>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52" name="Google Shape;352;p11" descr="C:\Users\pquerog\Downloads\noun_Government_289436.png"/>
          <p:cNvPicPr preferRelativeResize="0"/>
          <p:nvPr/>
        </p:nvPicPr>
        <p:blipFill rotWithShape="1">
          <a:blip r:embed="rId4">
            <a:alphaModFix/>
          </a:blip>
          <a:srcRect/>
          <a:stretch/>
        </p:blipFill>
        <p:spPr>
          <a:xfrm>
            <a:off x="1066835" y="3902000"/>
            <a:ext cx="685800" cy="592137"/>
          </a:xfrm>
          <a:prstGeom prst="rect">
            <a:avLst/>
          </a:prstGeom>
          <a:noFill/>
          <a:ln>
            <a:noFill/>
          </a:ln>
        </p:spPr>
      </p:pic>
      <p:sp>
        <p:nvSpPr>
          <p:cNvPr id="353" name="Google Shape;353;p11"/>
          <p:cNvSpPr/>
          <p:nvPr/>
        </p:nvSpPr>
        <p:spPr>
          <a:xfrm>
            <a:off x="1520701" y="1196897"/>
            <a:ext cx="936543" cy="936576"/>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54" name="Google Shape;354;p11"/>
          <p:cNvSpPr/>
          <p:nvPr/>
        </p:nvSpPr>
        <p:spPr>
          <a:xfrm rot="5400000">
            <a:off x="1068843" y="2641525"/>
            <a:ext cx="865187"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55" name="Google Shape;355;p11"/>
          <p:cNvPicPr preferRelativeResize="0"/>
          <p:nvPr/>
        </p:nvPicPr>
        <p:blipFill rotWithShape="1">
          <a:blip r:embed="rId5">
            <a:alphaModFix/>
          </a:blip>
          <a:srcRect l="20013" r="19947" b="16612"/>
          <a:stretch/>
        </p:blipFill>
        <p:spPr>
          <a:xfrm>
            <a:off x="1141868" y="2785988"/>
            <a:ext cx="361950" cy="503237"/>
          </a:xfrm>
          <a:prstGeom prst="rect">
            <a:avLst/>
          </a:prstGeom>
          <a:noFill/>
          <a:ln>
            <a:noFill/>
          </a:ln>
        </p:spPr>
      </p:pic>
      <p:sp>
        <p:nvSpPr>
          <p:cNvPr id="356" name="Google Shape;356;p11"/>
          <p:cNvSpPr/>
          <p:nvPr/>
        </p:nvSpPr>
        <p:spPr>
          <a:xfrm rot="5400000">
            <a:off x="1104141" y="5090244"/>
            <a:ext cx="863600"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57" name="Google Shape;357;p11"/>
          <p:cNvPicPr preferRelativeResize="0"/>
          <p:nvPr/>
        </p:nvPicPr>
        <p:blipFill rotWithShape="1">
          <a:blip r:embed="rId6">
            <a:alphaModFix/>
          </a:blip>
          <a:srcRect l="3335" b="13276"/>
          <a:stretch/>
        </p:blipFill>
        <p:spPr>
          <a:xfrm>
            <a:off x="1176372" y="5184700"/>
            <a:ext cx="576262" cy="517525"/>
          </a:xfrm>
          <a:prstGeom prst="rect">
            <a:avLst/>
          </a:prstGeom>
          <a:noFill/>
          <a:ln>
            <a:noFill/>
          </a:ln>
        </p:spPr>
      </p:pic>
      <p:pic>
        <p:nvPicPr>
          <p:cNvPr id="358" name="Google Shape;358;p11"/>
          <p:cNvPicPr preferRelativeResize="0"/>
          <p:nvPr/>
        </p:nvPicPr>
        <p:blipFill>
          <a:blip r:embed="rId7">
            <a:alphaModFix/>
          </a:blip>
          <a:stretch>
            <a:fillRect/>
          </a:stretch>
        </p:blipFill>
        <p:spPr>
          <a:xfrm>
            <a:off x="1457698" y="1231595"/>
            <a:ext cx="1084831" cy="863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12"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364" name="Google Shape;364;p12"/>
          <p:cNvSpPr txBox="1">
            <a:spLocks noGrp="1"/>
          </p:cNvSpPr>
          <p:nvPr>
            <p:ph type="title"/>
          </p:nvPr>
        </p:nvSpPr>
        <p:spPr>
          <a:xfrm>
            <a:off x="0" y="1341437"/>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LÍNEA 3. </a:t>
            </a:r>
            <a:r>
              <a:rPr lang="en-US" sz="2800" b="1" i="1" u="none">
                <a:solidFill>
                  <a:srgbClr val="5DA21E"/>
                </a:solidFill>
                <a:latin typeface="Montserrat"/>
                <a:ea typeface="Montserrat"/>
                <a:cs typeface="Montserrat"/>
                <a:sym typeface="Montserrat"/>
              </a:rPr>
              <a:t>SENDEROS HOMOLOGADOS</a:t>
            </a:r>
            <a:endParaRPr/>
          </a:p>
        </p:txBody>
      </p:sp>
      <p:sp>
        <p:nvSpPr>
          <p:cNvPr id="365" name="Google Shape;365;p12"/>
          <p:cNvSpPr/>
          <p:nvPr/>
        </p:nvSpPr>
        <p:spPr>
          <a:xfrm>
            <a:off x="1520824" y="1196975"/>
            <a:ext cx="936625" cy="936625"/>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6" name="Google Shape;366;p12"/>
          <p:cNvSpPr txBox="1"/>
          <p:nvPr/>
        </p:nvSpPr>
        <p:spPr>
          <a:xfrm>
            <a:off x="1897768" y="2636837"/>
            <a:ext cx="9217025" cy="30007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5DA21E"/>
              </a:buClr>
              <a:buSzPts val="1800"/>
              <a:buFont typeface="Montserrat"/>
              <a:buNone/>
            </a:pPr>
            <a:r>
              <a:rPr lang="en-US" sz="1800" b="1" i="0" u="none" dirty="0">
                <a:solidFill>
                  <a:srgbClr val="5DA21E"/>
                </a:solidFill>
                <a:latin typeface="Montserrat"/>
                <a:ea typeface="Montserrat"/>
                <a:cs typeface="Montserrat"/>
                <a:sym typeface="Montserrat"/>
              </a:rPr>
              <a:t>CONSIDERACIONES GENERALES:</a:t>
            </a:r>
            <a:endParaRPr dirty="0"/>
          </a:p>
          <a:p>
            <a:pPr marL="0" marR="0" lvl="0" indent="-114300" algn="l" rtl="0">
              <a:lnSpc>
                <a:spcPct val="150000"/>
              </a:lnSpc>
              <a:spcBef>
                <a:spcPts val="0"/>
              </a:spcBef>
              <a:spcAft>
                <a:spcPts val="0"/>
              </a:spcAft>
              <a:buClr>
                <a:schemeClr val="dk1"/>
              </a:buClr>
              <a:buSzPts val="1800"/>
              <a:buFont typeface="Arial"/>
              <a:buChar char="•"/>
            </a:pPr>
            <a:r>
              <a:rPr lang="en-US" sz="1800" b="0" i="0" u="none" dirty="0" smtClean="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Integración</a:t>
            </a:r>
            <a:r>
              <a:rPr lang="en-US" sz="1800" b="0" i="0" u="none" dirty="0">
                <a:solidFill>
                  <a:schemeClr val="dk1"/>
                </a:solidFill>
                <a:latin typeface="Montserrat"/>
                <a:ea typeface="Montserrat"/>
                <a:cs typeface="Montserrat"/>
                <a:sym typeface="Montserrat"/>
              </a:rPr>
              <a:t> en Red Provincial: </a:t>
            </a:r>
            <a:r>
              <a:rPr lang="en-US" sz="1800" b="0" i="0" u="none" dirty="0" err="1">
                <a:solidFill>
                  <a:schemeClr val="dk1"/>
                </a:solidFill>
                <a:latin typeface="Montserrat"/>
                <a:ea typeface="Montserrat"/>
                <a:cs typeface="Montserrat"/>
                <a:sym typeface="Montserrat"/>
              </a:rPr>
              <a:t>Marca</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registrada</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Senderos</a:t>
            </a:r>
            <a:r>
              <a:rPr lang="en-US" sz="1800" b="0" i="0" u="none" dirty="0">
                <a:solidFill>
                  <a:schemeClr val="dk1"/>
                </a:solidFill>
                <a:latin typeface="Montserrat"/>
                <a:ea typeface="Montserrat"/>
                <a:cs typeface="Montserrat"/>
                <a:sym typeface="Montserrat"/>
              </a:rPr>
              <a:t> de Cádiz”.</a:t>
            </a:r>
            <a:endParaRPr dirty="0"/>
          </a:p>
          <a:p>
            <a:pPr marL="0" marR="0" lvl="0" indent="-114300" algn="l" rtl="0">
              <a:lnSpc>
                <a:spcPct val="150000"/>
              </a:lnSpc>
              <a:spcBef>
                <a:spcPts val="0"/>
              </a:spcBef>
              <a:spcAft>
                <a:spcPts val="0"/>
              </a:spcAft>
              <a:buClr>
                <a:schemeClr val="dk1"/>
              </a:buClr>
              <a:buSzPts val="1800"/>
              <a:buFont typeface="Arial"/>
              <a:buChar char="•"/>
            </a:pPr>
            <a:r>
              <a:rPr lang="en-US" sz="1800" b="0" i="0" u="none" dirty="0" smtClean="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Municipio</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beneficiario</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entidad</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promotora</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responsable</a:t>
            </a:r>
            <a:r>
              <a:rPr lang="en-US" sz="1800" b="0" i="0" u="none" dirty="0">
                <a:solidFill>
                  <a:schemeClr val="dk1"/>
                </a:solidFill>
                <a:latin typeface="Montserrat"/>
                <a:ea typeface="Montserrat"/>
                <a:cs typeface="Montserrat"/>
                <a:sym typeface="Montserrat"/>
              </a:rPr>
              <a:t>.</a:t>
            </a:r>
            <a:endParaRPr dirty="0"/>
          </a:p>
          <a:p>
            <a:pPr marL="0" marR="0" lvl="0" indent="-114300" algn="l" rtl="0">
              <a:lnSpc>
                <a:spcPct val="150000"/>
              </a:lnSpc>
              <a:spcBef>
                <a:spcPts val="0"/>
              </a:spcBef>
              <a:spcAft>
                <a:spcPts val="0"/>
              </a:spcAft>
              <a:buClr>
                <a:schemeClr val="dk1"/>
              </a:buClr>
              <a:buSzPts val="1800"/>
              <a:buFont typeface="Arial"/>
              <a:buChar char="•"/>
            </a:pPr>
            <a:r>
              <a:rPr lang="en-US" sz="1800" b="0" i="0" u="none" dirty="0" smtClean="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Participación</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Técnicos</a:t>
            </a:r>
            <a:r>
              <a:rPr lang="en-US" sz="1800" b="0" i="0" u="none" dirty="0">
                <a:solidFill>
                  <a:schemeClr val="dk1"/>
                </a:solidFill>
                <a:latin typeface="Montserrat"/>
                <a:ea typeface="Montserrat"/>
                <a:cs typeface="Montserrat"/>
                <a:sym typeface="Montserrat"/>
              </a:rPr>
              <a:t>/as de </a:t>
            </a:r>
            <a:r>
              <a:rPr lang="en-US" sz="1800" b="0" i="0" u="none" dirty="0" err="1">
                <a:solidFill>
                  <a:schemeClr val="dk1"/>
                </a:solidFill>
                <a:latin typeface="Montserrat"/>
                <a:ea typeface="Montserrat"/>
                <a:cs typeface="Montserrat"/>
                <a:sym typeface="Montserrat"/>
              </a:rPr>
              <a:t>Senderos</a:t>
            </a:r>
            <a:r>
              <a:rPr lang="en-US" sz="1800" b="0" i="0" u="none" dirty="0">
                <a:solidFill>
                  <a:schemeClr val="dk1"/>
                </a:solidFill>
                <a:latin typeface="Montserrat"/>
                <a:ea typeface="Montserrat"/>
                <a:cs typeface="Montserrat"/>
                <a:sym typeface="Montserrat"/>
              </a:rPr>
              <a:t>.</a:t>
            </a:r>
            <a:endParaRPr dirty="0"/>
          </a:p>
          <a:p>
            <a:pPr marL="0" marR="0" lvl="0" indent="-114300" algn="l" rtl="0">
              <a:lnSpc>
                <a:spcPct val="150000"/>
              </a:lnSpc>
              <a:spcBef>
                <a:spcPts val="0"/>
              </a:spcBef>
              <a:spcAft>
                <a:spcPts val="0"/>
              </a:spcAft>
              <a:buClr>
                <a:schemeClr val="dk1"/>
              </a:buClr>
              <a:buSzPts val="1800"/>
              <a:buFont typeface="Arial"/>
              <a:buChar char="•"/>
            </a:pPr>
            <a:r>
              <a:rPr lang="en-US" sz="1800" b="0" i="0" u="none" dirty="0" smtClean="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Ayudas</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destinadas</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exclusivamente</a:t>
            </a:r>
            <a:r>
              <a:rPr lang="en-US" sz="1800" b="0" i="0" u="none" dirty="0">
                <a:solidFill>
                  <a:schemeClr val="dk1"/>
                </a:solidFill>
                <a:latin typeface="Montserrat"/>
                <a:ea typeface="Montserrat"/>
                <a:cs typeface="Montserrat"/>
                <a:sym typeface="Montserrat"/>
              </a:rPr>
              <a:t> a </a:t>
            </a:r>
            <a:r>
              <a:rPr lang="en-US" sz="1800" b="0" i="0" u="none" dirty="0" err="1">
                <a:solidFill>
                  <a:schemeClr val="dk1"/>
                </a:solidFill>
                <a:latin typeface="Montserrat"/>
                <a:ea typeface="Montserrat"/>
                <a:cs typeface="Montserrat"/>
                <a:sym typeface="Montserrat"/>
              </a:rPr>
              <a:t>senderos</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homologados</a:t>
            </a:r>
            <a:r>
              <a:rPr lang="en-US" sz="1800" b="0" i="0" u="none" dirty="0">
                <a:solidFill>
                  <a:schemeClr val="dk1"/>
                </a:solidFill>
                <a:latin typeface="Montserrat"/>
                <a:ea typeface="Montserrat"/>
                <a:cs typeface="Montserrat"/>
                <a:sym typeface="Montserrat"/>
              </a:rPr>
              <a:t> PR y SL.</a:t>
            </a:r>
            <a:endParaRPr dirty="0"/>
          </a:p>
          <a:p>
            <a:pPr marL="0" marR="0" lvl="0" indent="-114300" algn="l" rtl="0">
              <a:lnSpc>
                <a:spcPct val="150000"/>
              </a:lnSpc>
              <a:spcBef>
                <a:spcPts val="0"/>
              </a:spcBef>
              <a:spcAft>
                <a:spcPts val="0"/>
              </a:spcAft>
              <a:buClr>
                <a:schemeClr val="dk1"/>
              </a:buClr>
              <a:buSzPts val="1800"/>
              <a:buFont typeface="Arial"/>
              <a:buChar char="•"/>
            </a:pPr>
            <a:r>
              <a:rPr lang="en-US" sz="1800" b="0" i="0" u="none" dirty="0" smtClean="0">
                <a:solidFill>
                  <a:schemeClr val="dk1"/>
                </a:solidFill>
                <a:latin typeface="Montserrat"/>
                <a:ea typeface="Montserrat"/>
                <a:cs typeface="Montserrat"/>
                <a:sym typeface="Montserrat"/>
              </a:rPr>
              <a:t> </a:t>
            </a:r>
            <a:r>
              <a:rPr lang="en-US" sz="1800" b="0" i="0" u="none" dirty="0">
                <a:solidFill>
                  <a:schemeClr val="dk1"/>
                </a:solidFill>
                <a:latin typeface="Montserrat"/>
                <a:ea typeface="Montserrat"/>
                <a:cs typeface="Montserrat"/>
                <a:sym typeface="Montserrat"/>
              </a:rPr>
              <a:t>Desarrollo sobre </a:t>
            </a:r>
            <a:r>
              <a:rPr lang="en-US" sz="1800" b="0" i="0" u="none" dirty="0" err="1">
                <a:solidFill>
                  <a:schemeClr val="dk1"/>
                </a:solidFill>
                <a:latin typeface="Montserrat"/>
                <a:ea typeface="Montserrat"/>
                <a:cs typeface="Montserrat"/>
                <a:sym typeface="Montserrat"/>
              </a:rPr>
              <a:t>viales</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titularidad</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pública</a:t>
            </a:r>
            <a:r>
              <a:rPr lang="en-US" sz="1800" b="0" i="0" u="none" dirty="0">
                <a:solidFill>
                  <a:schemeClr val="dk1"/>
                </a:solidFill>
                <a:latin typeface="Montserrat"/>
                <a:ea typeface="Montserrat"/>
                <a:cs typeface="Montserrat"/>
                <a:sym typeface="Montserrat"/>
              </a:rPr>
              <a:t>.</a:t>
            </a:r>
            <a:endParaRPr dirty="0"/>
          </a:p>
          <a:p>
            <a:pPr marL="0" marR="0" lvl="0" indent="-114300" algn="l" rtl="0">
              <a:lnSpc>
                <a:spcPct val="150000"/>
              </a:lnSpc>
              <a:spcBef>
                <a:spcPts val="0"/>
              </a:spcBef>
              <a:spcAft>
                <a:spcPts val="0"/>
              </a:spcAft>
              <a:buClr>
                <a:schemeClr val="dk1"/>
              </a:buClr>
              <a:buSzPts val="1800"/>
              <a:buFont typeface="Arial"/>
              <a:buChar char="•"/>
            </a:pPr>
            <a:r>
              <a:rPr lang="en-US" sz="1800" b="0" i="0" u="none" dirty="0" smtClean="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Ayuntamientos</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obtención</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permisos</a:t>
            </a:r>
            <a:r>
              <a:rPr lang="en-US" sz="1800" b="0" i="0" u="none" dirty="0">
                <a:solidFill>
                  <a:schemeClr val="dk1"/>
                </a:solidFill>
                <a:latin typeface="Montserrat"/>
                <a:ea typeface="Montserrat"/>
                <a:cs typeface="Montserrat"/>
                <a:sym typeface="Montserrat"/>
              </a:rPr>
              <a:t> y </a:t>
            </a:r>
            <a:r>
              <a:rPr lang="en-US" sz="1800" b="0" i="0" u="none" dirty="0" err="1">
                <a:solidFill>
                  <a:schemeClr val="dk1"/>
                </a:solidFill>
                <a:latin typeface="Montserrat"/>
                <a:ea typeface="Montserrat"/>
                <a:cs typeface="Montserrat"/>
                <a:sym typeface="Montserrat"/>
              </a:rPr>
              <a:t>autorizaciones</a:t>
            </a:r>
            <a:r>
              <a:rPr lang="en-US" sz="1800" b="0" i="0" u="none" dirty="0">
                <a:solidFill>
                  <a:schemeClr val="dk1"/>
                </a:solidFill>
                <a:latin typeface="Montserrat"/>
                <a:ea typeface="Montserrat"/>
                <a:cs typeface="Montserrat"/>
                <a:sym typeface="Montserrat"/>
              </a:rPr>
              <a:t>.</a:t>
            </a:r>
            <a:endParaRPr dirty="0"/>
          </a:p>
        </p:txBody>
      </p:sp>
      <p:sp>
        <p:nvSpPr>
          <p:cNvPr id="367" name="Google Shape;367;p12"/>
          <p:cNvSpPr/>
          <p:nvPr/>
        </p:nvSpPr>
        <p:spPr>
          <a:xfrm rot="5400000">
            <a:off x="914385" y="2713740"/>
            <a:ext cx="863600"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68" name="Google Shape;368;p12" descr="C:\Users\pquerog\Downloads\noun_Document_1872067.png"/>
          <p:cNvPicPr preferRelativeResize="0"/>
          <p:nvPr/>
        </p:nvPicPr>
        <p:blipFill rotWithShape="1">
          <a:blip r:embed="rId4">
            <a:alphaModFix/>
          </a:blip>
          <a:srcRect/>
          <a:stretch/>
        </p:blipFill>
        <p:spPr>
          <a:xfrm>
            <a:off x="942166" y="2857409"/>
            <a:ext cx="584200" cy="504825"/>
          </a:xfrm>
          <a:prstGeom prst="rect">
            <a:avLst/>
          </a:prstGeom>
          <a:noFill/>
          <a:ln>
            <a:noFill/>
          </a:ln>
        </p:spPr>
      </p:pic>
      <p:pic>
        <p:nvPicPr>
          <p:cNvPr id="369" name="Google Shape;369;p12"/>
          <p:cNvPicPr preferRelativeResize="0"/>
          <p:nvPr/>
        </p:nvPicPr>
        <p:blipFill>
          <a:blip r:embed="rId5">
            <a:alphaModFix/>
          </a:blip>
          <a:stretch>
            <a:fillRect/>
          </a:stretch>
        </p:blipFill>
        <p:spPr>
          <a:xfrm>
            <a:off x="1457698" y="1231595"/>
            <a:ext cx="1084831" cy="863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13"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375" name="Google Shape;375;p13"/>
          <p:cNvSpPr txBox="1">
            <a:spLocks noGrp="1"/>
          </p:cNvSpPr>
          <p:nvPr>
            <p:ph type="title"/>
          </p:nvPr>
        </p:nvSpPr>
        <p:spPr>
          <a:xfrm>
            <a:off x="0" y="1341437"/>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LÍNEA 3. </a:t>
            </a:r>
            <a:r>
              <a:rPr lang="en-US" sz="2800" b="1" i="1" u="none">
                <a:solidFill>
                  <a:srgbClr val="5DA21E"/>
                </a:solidFill>
                <a:latin typeface="Montserrat"/>
                <a:ea typeface="Montserrat"/>
                <a:cs typeface="Montserrat"/>
                <a:sym typeface="Montserrat"/>
              </a:rPr>
              <a:t>SENDEROS HOMOLOGADOS</a:t>
            </a:r>
            <a:endParaRPr/>
          </a:p>
        </p:txBody>
      </p:sp>
      <p:sp>
        <p:nvSpPr>
          <p:cNvPr id="376" name="Google Shape;376;p13"/>
          <p:cNvSpPr txBox="1"/>
          <p:nvPr/>
        </p:nvSpPr>
        <p:spPr>
          <a:xfrm>
            <a:off x="1774825" y="2636837"/>
            <a:ext cx="921702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a:solidFill>
                  <a:srgbClr val="5DA21E"/>
                </a:solidFill>
                <a:latin typeface="Montserrat"/>
                <a:ea typeface="Montserrat"/>
                <a:cs typeface="Montserrat"/>
                <a:sym typeface="Montserrat"/>
              </a:rPr>
              <a:t>ACTUACIONES FINANCIABLES:</a:t>
            </a:r>
            <a:endParaRPr/>
          </a:p>
        </p:txBody>
      </p:sp>
      <p:sp>
        <p:nvSpPr>
          <p:cNvPr id="377" name="Google Shape;377;p13"/>
          <p:cNvSpPr/>
          <p:nvPr/>
        </p:nvSpPr>
        <p:spPr>
          <a:xfrm>
            <a:off x="1520824" y="1196975"/>
            <a:ext cx="936625" cy="936625"/>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8" name="Google Shape;378;p13"/>
          <p:cNvSpPr txBox="1"/>
          <p:nvPr/>
        </p:nvSpPr>
        <p:spPr>
          <a:xfrm>
            <a:off x="1703387" y="3140390"/>
            <a:ext cx="9864725" cy="1938952"/>
          </a:xfrm>
          <a:prstGeom prst="rect">
            <a:avLst/>
          </a:prstGeom>
          <a:noFill/>
          <a:ln>
            <a:noFill/>
          </a:ln>
        </p:spPr>
        <p:txBody>
          <a:bodyPr spcFirstLastPara="1" wrap="square" lIns="91425" tIns="45700" rIns="91425" bIns="45700" anchor="ctr" anchorCtr="0">
            <a:spAutoFit/>
          </a:bodyPr>
          <a:lstStyle/>
          <a:p>
            <a:pPr marL="0" marR="0" lvl="0" indent="-101600" algn="just" rtl="0">
              <a:lnSpc>
                <a:spcPct val="150000"/>
              </a:lnSpc>
              <a:spcBef>
                <a:spcPts val="0"/>
              </a:spcBef>
              <a:spcAft>
                <a:spcPts val="0"/>
              </a:spcAft>
              <a:buClr>
                <a:schemeClr val="dk1"/>
              </a:buClr>
              <a:buSzPts val="1600"/>
              <a:buFont typeface="Montserrat"/>
              <a:buChar char="•"/>
            </a:pPr>
            <a:r>
              <a:rPr lang="en-US" sz="1600" b="1" i="0" u="none" dirty="0" err="1">
                <a:solidFill>
                  <a:schemeClr val="dk1"/>
                </a:solidFill>
                <a:latin typeface="Montserrat"/>
                <a:ea typeface="Montserrat"/>
                <a:cs typeface="Montserrat"/>
                <a:sym typeface="Montserrat"/>
              </a:rPr>
              <a:t>Tipo</a:t>
            </a:r>
            <a:r>
              <a:rPr lang="en-US" sz="1600" b="1" i="0" u="none" dirty="0">
                <a:solidFill>
                  <a:schemeClr val="dk1"/>
                </a:solidFill>
                <a:latin typeface="Montserrat"/>
                <a:ea typeface="Montserrat"/>
                <a:cs typeface="Montserrat"/>
                <a:sym typeface="Montserrat"/>
              </a:rPr>
              <a:t> 1</a:t>
            </a:r>
            <a:r>
              <a:rPr lang="en-US" sz="1600" b="0" i="0" u="none" dirty="0">
                <a:solidFill>
                  <a:schemeClr val="dk1"/>
                </a:solidFill>
                <a:latin typeface="Montserrat"/>
                <a:ea typeface="Montserrat"/>
                <a:cs typeface="Montserrat"/>
                <a:sym typeface="Montserrat"/>
              </a:rPr>
              <a:t>: </a:t>
            </a:r>
            <a:r>
              <a:rPr lang="en-US" sz="1600" b="0" i="0" u="none" dirty="0" err="1">
                <a:solidFill>
                  <a:schemeClr val="dk1"/>
                </a:solidFill>
                <a:latin typeface="Montserrat"/>
                <a:ea typeface="Montserrat"/>
                <a:cs typeface="Montserrat"/>
                <a:sym typeface="Montserrat"/>
              </a:rPr>
              <a:t>Redacción</a:t>
            </a:r>
            <a:r>
              <a:rPr lang="en-US" sz="1600" b="0" i="0" u="none" dirty="0">
                <a:solidFill>
                  <a:schemeClr val="dk1"/>
                </a:solidFill>
                <a:latin typeface="Montserrat"/>
                <a:ea typeface="Montserrat"/>
                <a:cs typeface="Montserrat"/>
                <a:sym typeface="Montserrat"/>
              </a:rPr>
              <a:t> de </a:t>
            </a:r>
            <a:r>
              <a:rPr lang="en-US" sz="1600" b="0" i="0" u="none" dirty="0" err="1">
                <a:solidFill>
                  <a:schemeClr val="dk1"/>
                </a:solidFill>
                <a:latin typeface="Montserrat"/>
                <a:ea typeface="Montserrat"/>
                <a:cs typeface="Montserrat"/>
                <a:sym typeface="Montserrat"/>
              </a:rPr>
              <a:t>Estudios</a:t>
            </a:r>
            <a:r>
              <a:rPr lang="en-US" sz="1600" b="0" i="0" u="none" dirty="0">
                <a:solidFill>
                  <a:schemeClr val="dk1"/>
                </a:solidFill>
                <a:latin typeface="Montserrat"/>
                <a:ea typeface="Montserrat"/>
                <a:cs typeface="Montserrat"/>
                <a:sym typeface="Montserrat"/>
              </a:rPr>
              <a:t> de </a:t>
            </a:r>
            <a:r>
              <a:rPr lang="en-US" sz="1600" b="0" i="0" u="none" dirty="0" err="1">
                <a:solidFill>
                  <a:schemeClr val="dk1"/>
                </a:solidFill>
                <a:latin typeface="Montserrat"/>
                <a:ea typeface="Montserrat"/>
                <a:cs typeface="Montserrat"/>
                <a:sym typeface="Montserrat"/>
              </a:rPr>
              <a:t>Definición</a:t>
            </a:r>
            <a:r>
              <a:rPr lang="en-US" sz="1600" b="0" i="0" u="none" dirty="0">
                <a:solidFill>
                  <a:schemeClr val="dk1"/>
                </a:solidFill>
                <a:latin typeface="Montserrat"/>
                <a:ea typeface="Montserrat"/>
                <a:cs typeface="Montserrat"/>
                <a:sym typeface="Montserrat"/>
              </a:rPr>
              <a:t> del </a:t>
            </a:r>
            <a:r>
              <a:rPr lang="en-US" sz="1600" b="0" i="0" u="none" dirty="0" err="1">
                <a:solidFill>
                  <a:schemeClr val="dk1"/>
                </a:solidFill>
                <a:latin typeface="Montserrat"/>
                <a:ea typeface="Montserrat"/>
                <a:cs typeface="Montserrat"/>
                <a:sym typeface="Montserrat"/>
              </a:rPr>
              <a:t>trazado</a:t>
            </a:r>
            <a:r>
              <a:rPr lang="en-US" sz="1600" b="0" i="0" u="none" dirty="0">
                <a:solidFill>
                  <a:schemeClr val="dk1"/>
                </a:solidFill>
                <a:latin typeface="Montserrat"/>
                <a:ea typeface="Montserrat"/>
                <a:cs typeface="Montserrat"/>
                <a:sym typeface="Montserrat"/>
              </a:rPr>
              <a:t> y </a:t>
            </a:r>
            <a:r>
              <a:rPr lang="en-US" sz="1600" b="0" i="0" u="none" dirty="0" err="1">
                <a:solidFill>
                  <a:schemeClr val="dk1"/>
                </a:solidFill>
                <a:latin typeface="Montserrat"/>
                <a:ea typeface="Montserrat"/>
                <a:cs typeface="Montserrat"/>
                <a:sym typeface="Montserrat"/>
              </a:rPr>
              <a:t>señalización</a:t>
            </a:r>
            <a:r>
              <a:rPr lang="en-US" sz="1600" b="0" i="0" u="none" dirty="0">
                <a:solidFill>
                  <a:schemeClr val="dk1"/>
                </a:solidFill>
                <a:latin typeface="Montserrat"/>
                <a:ea typeface="Montserrat"/>
                <a:cs typeface="Montserrat"/>
                <a:sym typeface="Montserrat"/>
              </a:rPr>
              <a:t> de </a:t>
            </a:r>
            <a:r>
              <a:rPr lang="en-US" sz="1600" b="0" i="0" u="none" dirty="0" err="1">
                <a:solidFill>
                  <a:schemeClr val="dk1"/>
                </a:solidFill>
                <a:latin typeface="Montserrat"/>
                <a:ea typeface="Montserrat"/>
                <a:cs typeface="Montserrat"/>
                <a:sym typeface="Montserrat"/>
              </a:rPr>
              <a:t>Senderos</a:t>
            </a:r>
            <a:r>
              <a:rPr lang="en-US" sz="1600" b="0" i="0" u="none" dirty="0">
                <a:solidFill>
                  <a:schemeClr val="dk1"/>
                </a:solidFill>
                <a:latin typeface="Montserrat"/>
                <a:ea typeface="Montserrat"/>
                <a:cs typeface="Montserrat"/>
                <a:sym typeface="Montserrat"/>
              </a:rPr>
              <a:t> PR y SL.</a:t>
            </a:r>
            <a:endParaRPr dirty="0"/>
          </a:p>
          <a:p>
            <a:pPr lvl="0" indent="-101600" algn="just">
              <a:lnSpc>
                <a:spcPct val="150000"/>
              </a:lnSpc>
              <a:buClr>
                <a:schemeClr val="dk1"/>
              </a:buClr>
              <a:buSzPts val="1600"/>
              <a:buFont typeface="Montserrat"/>
              <a:buChar char="•"/>
            </a:pPr>
            <a:r>
              <a:rPr lang="en-US" sz="1600" b="1" i="0" u="none" dirty="0" smtClean="0">
                <a:solidFill>
                  <a:schemeClr val="dk1"/>
                </a:solidFill>
                <a:latin typeface="Montserrat"/>
                <a:ea typeface="Montserrat"/>
                <a:cs typeface="Montserrat"/>
                <a:sym typeface="Montserrat"/>
              </a:rPr>
              <a:t> </a:t>
            </a:r>
            <a:r>
              <a:rPr lang="en-US" sz="1600" b="1" i="0" u="none" dirty="0" err="1">
                <a:solidFill>
                  <a:schemeClr val="dk1"/>
                </a:solidFill>
                <a:latin typeface="Montserrat"/>
                <a:ea typeface="Montserrat"/>
                <a:cs typeface="Montserrat"/>
                <a:sym typeface="Montserrat"/>
              </a:rPr>
              <a:t>Tipo</a:t>
            </a:r>
            <a:r>
              <a:rPr lang="en-US" sz="1600" b="1" i="0" u="none" dirty="0">
                <a:solidFill>
                  <a:schemeClr val="dk1"/>
                </a:solidFill>
                <a:latin typeface="Montserrat"/>
                <a:ea typeface="Montserrat"/>
                <a:cs typeface="Montserrat"/>
                <a:sym typeface="Montserrat"/>
              </a:rPr>
              <a:t> 2</a:t>
            </a:r>
            <a:r>
              <a:rPr lang="en-US" sz="1600" b="0" i="0" u="none" dirty="0">
                <a:solidFill>
                  <a:schemeClr val="dk1"/>
                </a:solidFill>
                <a:latin typeface="Montserrat"/>
                <a:ea typeface="Montserrat"/>
                <a:cs typeface="Montserrat"/>
                <a:sym typeface="Montserrat"/>
              </a:rPr>
              <a:t>: </a:t>
            </a:r>
            <a:r>
              <a:rPr lang="es-ES" sz="1600" dirty="0" smtClean="0">
                <a:latin typeface="Montserrat"/>
              </a:rPr>
              <a:t>Ejecución de Señalización y acondicionamiento de Senderos PR y SL</a:t>
            </a:r>
            <a:r>
              <a:rPr lang="en-US" sz="1600" b="0" i="0" u="none" dirty="0" smtClean="0">
                <a:solidFill>
                  <a:schemeClr val="dk1"/>
                </a:solidFill>
                <a:latin typeface="Montserrat"/>
                <a:ea typeface="Montserrat"/>
                <a:cs typeface="Montserrat"/>
                <a:sym typeface="Montserrat"/>
              </a:rPr>
              <a:t>. </a:t>
            </a:r>
            <a:endParaRPr dirty="0"/>
          </a:p>
          <a:p>
            <a:pPr marL="0" marR="0" lvl="0" indent="-101600" algn="just" rtl="0">
              <a:lnSpc>
                <a:spcPct val="150000"/>
              </a:lnSpc>
              <a:spcBef>
                <a:spcPts val="0"/>
              </a:spcBef>
              <a:spcAft>
                <a:spcPts val="0"/>
              </a:spcAft>
              <a:buClr>
                <a:schemeClr val="dk1"/>
              </a:buClr>
              <a:buSzPts val="1600"/>
              <a:buFont typeface="Montserrat"/>
              <a:buChar char="•"/>
            </a:pPr>
            <a:r>
              <a:rPr lang="en-US" sz="1600" b="1" i="0" u="none" dirty="0" err="1" smtClean="0">
                <a:solidFill>
                  <a:schemeClr val="dk1"/>
                </a:solidFill>
                <a:latin typeface="Montserrat"/>
                <a:ea typeface="Montserrat"/>
                <a:cs typeface="Montserrat"/>
                <a:sym typeface="Montserrat"/>
              </a:rPr>
              <a:t>Tipo</a:t>
            </a:r>
            <a:r>
              <a:rPr lang="en-US" sz="1600" b="1" i="0" u="none" dirty="0" smtClean="0">
                <a:solidFill>
                  <a:schemeClr val="dk1"/>
                </a:solidFill>
                <a:latin typeface="Montserrat"/>
                <a:ea typeface="Montserrat"/>
                <a:cs typeface="Montserrat"/>
                <a:sym typeface="Montserrat"/>
              </a:rPr>
              <a:t> </a:t>
            </a:r>
            <a:r>
              <a:rPr lang="en-US" sz="1600" b="1" i="0" u="none" dirty="0">
                <a:solidFill>
                  <a:schemeClr val="dk1"/>
                </a:solidFill>
                <a:latin typeface="Montserrat"/>
                <a:ea typeface="Montserrat"/>
                <a:cs typeface="Montserrat"/>
                <a:sym typeface="Montserrat"/>
              </a:rPr>
              <a:t>3: </a:t>
            </a:r>
            <a:r>
              <a:rPr lang="en-US" sz="1600" b="0" i="0" u="none" dirty="0">
                <a:solidFill>
                  <a:schemeClr val="dk1"/>
                </a:solidFill>
                <a:latin typeface="Montserrat"/>
                <a:ea typeface="Montserrat"/>
                <a:cs typeface="Montserrat"/>
                <a:sym typeface="Montserrat"/>
              </a:rPr>
              <a:t>Mantenimiento de </a:t>
            </a:r>
            <a:r>
              <a:rPr lang="en-US" sz="1600" b="0" i="0" u="none" dirty="0" err="1">
                <a:solidFill>
                  <a:schemeClr val="dk1"/>
                </a:solidFill>
                <a:latin typeface="Montserrat"/>
                <a:ea typeface="Montserrat"/>
                <a:cs typeface="Montserrat"/>
                <a:sym typeface="Montserrat"/>
              </a:rPr>
              <a:t>Senderos</a:t>
            </a:r>
            <a:r>
              <a:rPr lang="en-US" sz="1600" b="0" i="0" u="none" dirty="0">
                <a:solidFill>
                  <a:schemeClr val="dk1"/>
                </a:solidFill>
                <a:latin typeface="Montserrat"/>
                <a:ea typeface="Montserrat"/>
                <a:cs typeface="Montserrat"/>
                <a:sym typeface="Montserrat"/>
              </a:rPr>
              <a:t> PR y SL. </a:t>
            </a:r>
            <a:endParaRPr dirty="0"/>
          </a:p>
          <a:p>
            <a:pPr marL="0" marR="0" lvl="0" indent="-101600" algn="just" rtl="0">
              <a:lnSpc>
                <a:spcPct val="150000"/>
              </a:lnSpc>
              <a:spcBef>
                <a:spcPts val="0"/>
              </a:spcBef>
              <a:spcAft>
                <a:spcPts val="0"/>
              </a:spcAft>
              <a:buClr>
                <a:schemeClr val="dk1"/>
              </a:buClr>
              <a:buSzPts val="1600"/>
              <a:buFont typeface="Montserrat"/>
              <a:buChar char="•"/>
            </a:pPr>
            <a:r>
              <a:rPr lang="en-US" sz="1600" b="1" i="0" u="none" dirty="0" err="1" smtClean="0">
                <a:solidFill>
                  <a:schemeClr val="dk1"/>
                </a:solidFill>
                <a:latin typeface="Montserrat"/>
                <a:ea typeface="Montserrat"/>
                <a:cs typeface="Montserrat"/>
                <a:sym typeface="Montserrat"/>
              </a:rPr>
              <a:t>Tipo</a:t>
            </a:r>
            <a:r>
              <a:rPr lang="en-US" sz="1600" b="1" i="0" u="none" dirty="0" smtClean="0">
                <a:solidFill>
                  <a:schemeClr val="dk1"/>
                </a:solidFill>
                <a:latin typeface="Montserrat"/>
                <a:ea typeface="Montserrat"/>
                <a:cs typeface="Montserrat"/>
                <a:sym typeface="Montserrat"/>
              </a:rPr>
              <a:t> </a:t>
            </a:r>
            <a:r>
              <a:rPr lang="en-US" sz="1600" b="1" i="0" u="none" dirty="0">
                <a:solidFill>
                  <a:schemeClr val="dk1"/>
                </a:solidFill>
                <a:latin typeface="Montserrat"/>
                <a:ea typeface="Montserrat"/>
                <a:cs typeface="Montserrat"/>
                <a:sym typeface="Montserrat"/>
              </a:rPr>
              <a:t>4: </a:t>
            </a:r>
            <a:r>
              <a:rPr lang="en-US" sz="1600" b="0" i="0" u="none" dirty="0" err="1">
                <a:solidFill>
                  <a:schemeClr val="dk1"/>
                </a:solidFill>
                <a:latin typeface="Montserrat"/>
                <a:ea typeface="Montserrat"/>
                <a:cs typeface="Montserrat"/>
                <a:sym typeface="Montserrat"/>
              </a:rPr>
              <a:t>Homologación</a:t>
            </a:r>
            <a:r>
              <a:rPr lang="en-US" sz="1600" b="0" i="0" u="none" dirty="0">
                <a:solidFill>
                  <a:schemeClr val="dk1"/>
                </a:solidFill>
                <a:latin typeface="Montserrat"/>
                <a:ea typeface="Montserrat"/>
                <a:cs typeface="Montserrat"/>
                <a:sym typeface="Montserrat"/>
              </a:rPr>
              <a:t> de </a:t>
            </a:r>
            <a:r>
              <a:rPr lang="en-US" sz="1600" b="0" i="0" u="none" dirty="0" err="1">
                <a:solidFill>
                  <a:schemeClr val="dk1"/>
                </a:solidFill>
                <a:latin typeface="Montserrat"/>
                <a:ea typeface="Montserrat"/>
                <a:cs typeface="Montserrat"/>
                <a:sym typeface="Montserrat"/>
              </a:rPr>
              <a:t>senderos</a:t>
            </a:r>
            <a:r>
              <a:rPr lang="en-US" sz="1600" b="0" i="0" u="none" dirty="0">
                <a:solidFill>
                  <a:schemeClr val="dk1"/>
                </a:solidFill>
                <a:latin typeface="Montserrat"/>
                <a:ea typeface="Montserrat"/>
                <a:cs typeface="Montserrat"/>
                <a:sym typeface="Montserrat"/>
              </a:rPr>
              <a:t> </a:t>
            </a:r>
            <a:r>
              <a:rPr lang="en-US" sz="1600" b="0" i="0" u="none" dirty="0" err="1">
                <a:solidFill>
                  <a:schemeClr val="dk1"/>
                </a:solidFill>
                <a:latin typeface="Montserrat"/>
                <a:ea typeface="Montserrat"/>
                <a:cs typeface="Montserrat"/>
                <a:sym typeface="Montserrat"/>
              </a:rPr>
              <a:t>municipales</a:t>
            </a:r>
            <a:r>
              <a:rPr lang="en-US" sz="1600" b="0" i="0" u="none" dirty="0">
                <a:solidFill>
                  <a:schemeClr val="dk1"/>
                </a:solidFill>
                <a:latin typeface="Montserrat"/>
                <a:ea typeface="Montserrat"/>
                <a:cs typeface="Montserrat"/>
                <a:sym typeface="Montserrat"/>
              </a:rPr>
              <a:t> </a:t>
            </a:r>
            <a:r>
              <a:rPr lang="en-US" sz="1600" b="0" i="0" u="none" dirty="0" err="1">
                <a:solidFill>
                  <a:schemeClr val="dk1"/>
                </a:solidFill>
                <a:latin typeface="Montserrat"/>
                <a:ea typeface="Montserrat"/>
                <a:cs typeface="Montserrat"/>
                <a:sym typeface="Montserrat"/>
              </a:rPr>
              <a:t>existentes</a:t>
            </a:r>
            <a:r>
              <a:rPr lang="en-US" sz="1600" b="0" i="0" u="none" dirty="0">
                <a:solidFill>
                  <a:schemeClr val="dk1"/>
                </a:solidFill>
                <a:latin typeface="Montserrat"/>
                <a:ea typeface="Montserrat"/>
                <a:cs typeface="Montserrat"/>
                <a:sym typeface="Montserrat"/>
              </a:rPr>
              <a:t>.</a:t>
            </a:r>
            <a:endParaRPr dirty="0"/>
          </a:p>
          <a:p>
            <a:pPr marL="0" marR="0" lvl="0" indent="-101600" algn="just" rtl="0">
              <a:lnSpc>
                <a:spcPct val="150000"/>
              </a:lnSpc>
              <a:spcBef>
                <a:spcPts val="0"/>
              </a:spcBef>
              <a:spcAft>
                <a:spcPts val="0"/>
              </a:spcAft>
              <a:buClr>
                <a:schemeClr val="dk1"/>
              </a:buClr>
              <a:buSzPts val="1600"/>
              <a:buFont typeface="Montserrat"/>
              <a:buChar char="•"/>
            </a:pPr>
            <a:r>
              <a:rPr lang="en-US" sz="1600" b="1" i="0" u="none" dirty="0" err="1" smtClean="0">
                <a:solidFill>
                  <a:schemeClr val="dk1"/>
                </a:solidFill>
                <a:latin typeface="Montserrat"/>
                <a:ea typeface="Montserrat"/>
                <a:cs typeface="Montserrat"/>
                <a:sym typeface="Montserrat"/>
              </a:rPr>
              <a:t>Tipo</a:t>
            </a:r>
            <a:r>
              <a:rPr lang="en-US" sz="1600" b="1" i="0" u="none" dirty="0" smtClean="0">
                <a:solidFill>
                  <a:schemeClr val="dk1"/>
                </a:solidFill>
                <a:latin typeface="Montserrat"/>
                <a:ea typeface="Montserrat"/>
                <a:cs typeface="Montserrat"/>
                <a:sym typeface="Montserrat"/>
              </a:rPr>
              <a:t> </a:t>
            </a:r>
            <a:r>
              <a:rPr lang="en-US" sz="1600" b="1" i="0" u="none" dirty="0">
                <a:solidFill>
                  <a:schemeClr val="dk1"/>
                </a:solidFill>
                <a:latin typeface="Montserrat"/>
                <a:ea typeface="Montserrat"/>
                <a:cs typeface="Montserrat"/>
                <a:sym typeface="Montserrat"/>
              </a:rPr>
              <a:t>5: </a:t>
            </a:r>
            <a:r>
              <a:rPr lang="en-US" sz="1600" b="0" i="0" u="none" dirty="0" err="1">
                <a:solidFill>
                  <a:schemeClr val="dk1"/>
                </a:solidFill>
                <a:latin typeface="Montserrat"/>
                <a:ea typeface="Montserrat"/>
                <a:cs typeface="Montserrat"/>
                <a:sym typeface="Montserrat"/>
              </a:rPr>
              <a:t>Publicación</a:t>
            </a:r>
            <a:r>
              <a:rPr lang="en-US" sz="1600" b="0" i="0" u="none" dirty="0">
                <a:solidFill>
                  <a:schemeClr val="dk1"/>
                </a:solidFill>
                <a:latin typeface="Montserrat"/>
                <a:ea typeface="Montserrat"/>
                <a:cs typeface="Montserrat"/>
                <a:sym typeface="Montserrat"/>
              </a:rPr>
              <a:t> </a:t>
            </a:r>
            <a:r>
              <a:rPr lang="en-US" sz="1600" b="0" i="0" u="none" dirty="0" err="1">
                <a:solidFill>
                  <a:schemeClr val="dk1"/>
                </a:solidFill>
                <a:latin typeface="Montserrat"/>
                <a:ea typeface="Montserrat"/>
                <a:cs typeface="Montserrat"/>
                <a:sym typeface="Montserrat"/>
              </a:rPr>
              <a:t>divulgativa</a:t>
            </a:r>
            <a:r>
              <a:rPr lang="en-US" sz="1600" b="0" i="0" u="none" dirty="0">
                <a:solidFill>
                  <a:schemeClr val="dk1"/>
                </a:solidFill>
                <a:latin typeface="Montserrat"/>
                <a:ea typeface="Montserrat"/>
                <a:cs typeface="Montserrat"/>
                <a:sym typeface="Montserrat"/>
              </a:rPr>
              <a:t>, </a:t>
            </a:r>
            <a:r>
              <a:rPr lang="en-US" sz="1600" b="0" i="0" u="none" dirty="0" err="1">
                <a:solidFill>
                  <a:schemeClr val="dk1"/>
                </a:solidFill>
                <a:latin typeface="Montserrat"/>
                <a:ea typeface="Montserrat"/>
                <a:cs typeface="Montserrat"/>
                <a:sym typeface="Montserrat"/>
              </a:rPr>
              <a:t>difusión</a:t>
            </a:r>
            <a:r>
              <a:rPr lang="en-US" sz="1600" b="0" i="0" u="none" dirty="0">
                <a:solidFill>
                  <a:schemeClr val="dk1"/>
                </a:solidFill>
                <a:latin typeface="Montserrat"/>
                <a:ea typeface="Montserrat"/>
                <a:cs typeface="Montserrat"/>
                <a:sym typeface="Montserrat"/>
              </a:rPr>
              <a:t> y </a:t>
            </a:r>
            <a:r>
              <a:rPr lang="en-US" sz="1600" b="0" i="0" u="none" dirty="0" err="1">
                <a:solidFill>
                  <a:schemeClr val="dk1"/>
                </a:solidFill>
                <a:latin typeface="Montserrat"/>
                <a:ea typeface="Montserrat"/>
                <a:cs typeface="Montserrat"/>
                <a:sym typeface="Montserrat"/>
              </a:rPr>
              <a:t>actuaciones</a:t>
            </a:r>
            <a:r>
              <a:rPr lang="en-US" sz="1600" b="0" i="0" u="none" dirty="0">
                <a:solidFill>
                  <a:schemeClr val="dk1"/>
                </a:solidFill>
                <a:latin typeface="Montserrat"/>
                <a:ea typeface="Montserrat"/>
                <a:cs typeface="Montserrat"/>
                <a:sym typeface="Montserrat"/>
              </a:rPr>
              <a:t> de </a:t>
            </a:r>
            <a:r>
              <a:rPr lang="en-US" sz="1600" b="0" i="0" u="none" dirty="0" err="1">
                <a:solidFill>
                  <a:schemeClr val="dk1"/>
                </a:solidFill>
                <a:latin typeface="Montserrat"/>
                <a:ea typeface="Montserrat"/>
                <a:cs typeface="Montserrat"/>
                <a:sym typeface="Montserrat"/>
              </a:rPr>
              <a:t>dinamización</a:t>
            </a:r>
            <a:r>
              <a:rPr lang="en-US" sz="1600" b="0" i="0" u="none" dirty="0">
                <a:solidFill>
                  <a:schemeClr val="dk1"/>
                </a:solidFill>
                <a:latin typeface="Montserrat"/>
                <a:ea typeface="Montserrat"/>
                <a:cs typeface="Montserrat"/>
                <a:sym typeface="Montserrat"/>
              </a:rPr>
              <a:t> de </a:t>
            </a:r>
            <a:r>
              <a:rPr lang="en-US" sz="1600" b="0" i="0" u="none" dirty="0" err="1">
                <a:solidFill>
                  <a:schemeClr val="dk1"/>
                </a:solidFill>
                <a:latin typeface="Montserrat"/>
                <a:ea typeface="Montserrat"/>
                <a:cs typeface="Montserrat"/>
                <a:sym typeface="Montserrat"/>
              </a:rPr>
              <a:t>Senderos</a:t>
            </a:r>
            <a:r>
              <a:rPr lang="en-US" sz="1600" b="0" i="0" u="none" dirty="0">
                <a:solidFill>
                  <a:schemeClr val="dk1"/>
                </a:solidFill>
                <a:latin typeface="Montserrat"/>
                <a:ea typeface="Montserrat"/>
                <a:cs typeface="Montserrat"/>
                <a:sym typeface="Montserrat"/>
              </a:rPr>
              <a:t> PR y SL.</a:t>
            </a:r>
            <a:endParaRPr dirty="0"/>
          </a:p>
        </p:txBody>
      </p:sp>
      <p:sp>
        <p:nvSpPr>
          <p:cNvPr id="379" name="Google Shape;379;p13"/>
          <p:cNvSpPr/>
          <p:nvPr/>
        </p:nvSpPr>
        <p:spPr>
          <a:xfrm rot="5400000">
            <a:off x="586581" y="3032918"/>
            <a:ext cx="863600"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80" name="Google Shape;380;p13" descr="C:\Users\pquerog\Downloads\noun_Document_1872067.png"/>
          <p:cNvPicPr preferRelativeResize="0"/>
          <p:nvPr/>
        </p:nvPicPr>
        <p:blipFill rotWithShape="1">
          <a:blip r:embed="rId4">
            <a:alphaModFix/>
          </a:blip>
          <a:srcRect/>
          <a:stretch/>
        </p:blipFill>
        <p:spPr>
          <a:xfrm>
            <a:off x="614362" y="3176587"/>
            <a:ext cx="584200" cy="504825"/>
          </a:xfrm>
          <a:prstGeom prst="rect">
            <a:avLst/>
          </a:prstGeom>
          <a:noFill/>
          <a:ln>
            <a:noFill/>
          </a:ln>
        </p:spPr>
      </p:pic>
      <p:pic>
        <p:nvPicPr>
          <p:cNvPr id="381" name="Google Shape;381;p13"/>
          <p:cNvPicPr preferRelativeResize="0"/>
          <p:nvPr/>
        </p:nvPicPr>
        <p:blipFill>
          <a:blip r:embed="rId5">
            <a:alphaModFix/>
          </a:blip>
          <a:stretch>
            <a:fillRect/>
          </a:stretch>
        </p:blipFill>
        <p:spPr>
          <a:xfrm>
            <a:off x="1457698" y="1231595"/>
            <a:ext cx="1084831" cy="863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14"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387" name="Google Shape;387;p14"/>
          <p:cNvSpPr txBox="1">
            <a:spLocks noGrp="1"/>
          </p:cNvSpPr>
          <p:nvPr>
            <p:ph type="title"/>
          </p:nvPr>
        </p:nvSpPr>
        <p:spPr>
          <a:xfrm>
            <a:off x="0" y="1341437"/>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LÍNEA 3. </a:t>
            </a:r>
            <a:r>
              <a:rPr lang="en-US" sz="2800" b="1" i="1" u="none">
                <a:solidFill>
                  <a:srgbClr val="5DA21E"/>
                </a:solidFill>
                <a:latin typeface="Montserrat"/>
                <a:ea typeface="Montserrat"/>
                <a:cs typeface="Montserrat"/>
                <a:sym typeface="Montserrat"/>
              </a:rPr>
              <a:t>SENDEROS HOMOLOGADOS</a:t>
            </a:r>
            <a:endParaRPr/>
          </a:p>
        </p:txBody>
      </p:sp>
      <p:sp>
        <p:nvSpPr>
          <p:cNvPr id="388" name="Google Shape;388;p14"/>
          <p:cNvSpPr/>
          <p:nvPr/>
        </p:nvSpPr>
        <p:spPr>
          <a:xfrm>
            <a:off x="1520824" y="1196975"/>
            <a:ext cx="936625" cy="936625"/>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0" name="Google Shape;390;p14"/>
          <p:cNvSpPr/>
          <p:nvPr/>
        </p:nvSpPr>
        <p:spPr>
          <a:xfrm rot="5400000">
            <a:off x="767736" y="2426883"/>
            <a:ext cx="863600"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91" name="Google Shape;391;p14" descr="C:\Users\pquerog\Downloads\noun_Document_1872067.png"/>
          <p:cNvPicPr preferRelativeResize="0"/>
          <p:nvPr/>
        </p:nvPicPr>
        <p:blipFill rotWithShape="1">
          <a:blip r:embed="rId4">
            <a:alphaModFix/>
          </a:blip>
          <a:srcRect/>
          <a:stretch/>
        </p:blipFill>
        <p:spPr>
          <a:xfrm>
            <a:off x="795517" y="2570552"/>
            <a:ext cx="584200" cy="503237"/>
          </a:xfrm>
          <a:prstGeom prst="rect">
            <a:avLst/>
          </a:prstGeom>
          <a:noFill/>
          <a:ln>
            <a:noFill/>
          </a:ln>
        </p:spPr>
      </p:pic>
      <p:pic>
        <p:nvPicPr>
          <p:cNvPr id="392" name="Google Shape;392;p14"/>
          <p:cNvPicPr preferRelativeResize="0"/>
          <p:nvPr/>
        </p:nvPicPr>
        <p:blipFill>
          <a:blip r:embed="rId5">
            <a:alphaModFix/>
          </a:blip>
          <a:stretch>
            <a:fillRect/>
          </a:stretch>
        </p:blipFill>
        <p:spPr>
          <a:xfrm>
            <a:off x="1457698" y="1231595"/>
            <a:ext cx="1084831" cy="863600"/>
          </a:xfrm>
          <a:prstGeom prst="rect">
            <a:avLst/>
          </a:prstGeom>
          <a:noFill/>
          <a:ln>
            <a:noFill/>
          </a:ln>
        </p:spPr>
      </p:pic>
      <p:sp>
        <p:nvSpPr>
          <p:cNvPr id="9" name="Rectangle 3"/>
          <p:cNvSpPr>
            <a:spLocks noChangeArrowheads="1"/>
          </p:cNvSpPr>
          <p:nvPr/>
        </p:nvSpPr>
        <p:spPr bwMode="auto">
          <a:xfrm>
            <a:off x="1558702" y="2570569"/>
            <a:ext cx="1008112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tabLst>
                <a:tab pos="269875" algn="l"/>
              </a:tabLst>
            </a:pPr>
            <a:r>
              <a:rPr lang="es-ES" sz="1800" b="1" dirty="0" smtClean="0">
                <a:solidFill>
                  <a:srgbClr val="5DA21E"/>
                </a:solidFill>
                <a:latin typeface="Montserrat"/>
                <a:ea typeface="Montserrat"/>
                <a:cs typeface="Montserrat"/>
                <a:sym typeface="Montserrat"/>
              </a:rPr>
              <a:t>GASTOS SUBVENCIONABLES</a:t>
            </a:r>
            <a:r>
              <a:rPr lang="es-ES" sz="1800" b="1" dirty="0" smtClean="0">
                <a:solidFill>
                  <a:srgbClr val="5DA21E"/>
                </a:solidFill>
                <a:latin typeface="Montserrat"/>
                <a:ea typeface="Montserrat"/>
                <a:cs typeface="Montserrat"/>
                <a:sym typeface="Montserrat"/>
              </a:rPr>
              <a:t>:</a:t>
            </a:r>
            <a:endParaRPr kumimoji="0" lang="es-ES" sz="7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ts val="600"/>
              </a:spcAft>
              <a:buClrTx/>
              <a:buSzTx/>
              <a:buFont typeface="Arial" pitchFamily="34" charset="0"/>
              <a:buChar char="•"/>
              <a:tabLst>
                <a:tab pos="269875" algn="l"/>
              </a:tabLst>
            </a:pP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 Contratación </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de la </a:t>
            </a:r>
            <a:r>
              <a:rPr kumimoji="0" lang="es-ES" b="1" i="0" u="none" strike="noStrike" cap="none" normalizeH="0" baseline="0" dirty="0" smtClean="0">
                <a:ln>
                  <a:noFill/>
                </a:ln>
                <a:solidFill>
                  <a:schemeClr val="tx1"/>
                </a:solidFill>
                <a:effectLst/>
                <a:latin typeface="Montserrat"/>
                <a:ea typeface="Times New Roman" pitchFamily="18" charset="0"/>
                <a:cs typeface="Arial" pitchFamily="34" charset="0"/>
              </a:rPr>
              <a:t>Redacción de estudios</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 de definición del trazado y señalización de senderos.</a:t>
            </a:r>
            <a:endParaRPr kumimoji="0" lang="es-ES" b="0" i="0" u="none" strike="noStrike" cap="none" normalizeH="0" baseline="0" dirty="0" smtClean="0">
              <a:ln>
                <a:noFill/>
              </a:ln>
              <a:solidFill>
                <a:schemeClr val="tx1"/>
              </a:solidFill>
              <a:effectLst/>
              <a:latin typeface="Montserrat"/>
              <a:cs typeface="Arial" pitchFamily="34" charset="0"/>
            </a:endParaRPr>
          </a:p>
          <a:p>
            <a:pPr marL="457200" marR="0" lvl="1" indent="0" algn="just" defTabSz="914400" rtl="0" eaLnBrk="0" fontAlgn="base" latinLnBrk="0" hangingPunct="0">
              <a:lnSpc>
                <a:spcPct val="100000"/>
              </a:lnSpc>
              <a:spcBef>
                <a:spcPct val="0"/>
              </a:spcBef>
              <a:spcAft>
                <a:spcPts val="600"/>
              </a:spcAft>
              <a:buClrTx/>
              <a:buSzTx/>
              <a:buFont typeface="Arial" pitchFamily="34" charset="0"/>
              <a:buChar char="•"/>
              <a:tabLst>
                <a:tab pos="269875" algn="l"/>
              </a:tabLst>
            </a:pP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 Gastos </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correspondientes a la </a:t>
            </a:r>
            <a:r>
              <a:rPr kumimoji="0" lang="es-ES" b="1" i="0" u="none" strike="noStrike" cap="none" normalizeH="0" baseline="0" dirty="0" smtClean="0">
                <a:ln>
                  <a:noFill/>
                </a:ln>
                <a:solidFill>
                  <a:schemeClr val="tx1"/>
                </a:solidFill>
                <a:effectLst/>
                <a:latin typeface="Montserrat"/>
                <a:ea typeface="Times New Roman" pitchFamily="18" charset="0"/>
                <a:cs typeface="Arial" pitchFamily="34" charset="0"/>
              </a:rPr>
              <a:t>tasa de homologación</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 de sendero.</a:t>
            </a:r>
            <a:endParaRPr kumimoji="0" lang="es-ES" b="0" i="0" u="none" strike="noStrike" cap="none" normalizeH="0" baseline="0" dirty="0" smtClean="0">
              <a:ln>
                <a:noFill/>
              </a:ln>
              <a:solidFill>
                <a:schemeClr val="tx1"/>
              </a:solidFill>
              <a:effectLst/>
              <a:latin typeface="Montserrat"/>
              <a:cs typeface="Arial" pitchFamily="34" charset="0"/>
            </a:endParaRPr>
          </a:p>
          <a:p>
            <a:pPr marL="457200" marR="0" lvl="1" indent="0" algn="just" defTabSz="914400" rtl="0" eaLnBrk="0" fontAlgn="base" latinLnBrk="0" hangingPunct="0">
              <a:lnSpc>
                <a:spcPct val="100000"/>
              </a:lnSpc>
              <a:spcBef>
                <a:spcPct val="0"/>
              </a:spcBef>
              <a:spcAft>
                <a:spcPts val="600"/>
              </a:spcAft>
              <a:buClrTx/>
              <a:buSzTx/>
              <a:buFont typeface="Arial" pitchFamily="34" charset="0"/>
              <a:buChar char="•"/>
              <a:tabLst>
                <a:tab pos="269875" algn="l"/>
              </a:tabLst>
            </a:pP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 Gastos </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correspondientes al </a:t>
            </a:r>
            <a:r>
              <a:rPr kumimoji="0" lang="es-ES" b="1" i="0" u="none" strike="noStrike" cap="none" normalizeH="0" baseline="0" dirty="0" smtClean="0">
                <a:ln>
                  <a:noFill/>
                </a:ln>
                <a:solidFill>
                  <a:schemeClr val="tx1"/>
                </a:solidFill>
                <a:effectLst/>
                <a:latin typeface="Montserrat"/>
                <a:ea typeface="Times New Roman" pitchFamily="18" charset="0"/>
                <a:cs typeface="Arial" pitchFamily="34" charset="0"/>
              </a:rPr>
              <a:t>Visado del Proyecto</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 de sendero. </a:t>
            </a:r>
            <a:endParaRPr kumimoji="0" lang="es-ES" b="0" i="0" u="none" strike="noStrike" cap="none" normalizeH="0" baseline="0" dirty="0" smtClean="0">
              <a:ln>
                <a:noFill/>
              </a:ln>
              <a:solidFill>
                <a:schemeClr val="tx1"/>
              </a:solidFill>
              <a:effectLst/>
              <a:latin typeface="Montserrat"/>
              <a:cs typeface="Arial" pitchFamily="34" charset="0"/>
            </a:endParaRPr>
          </a:p>
          <a:p>
            <a:pPr marL="457200" marR="0" lvl="1" indent="0" algn="just" defTabSz="914400" rtl="0" eaLnBrk="0" fontAlgn="base" latinLnBrk="0" hangingPunct="0">
              <a:lnSpc>
                <a:spcPct val="100000"/>
              </a:lnSpc>
              <a:spcBef>
                <a:spcPct val="0"/>
              </a:spcBef>
              <a:spcAft>
                <a:spcPts val="600"/>
              </a:spcAft>
              <a:buClrTx/>
              <a:buSzTx/>
              <a:buFont typeface="Arial" pitchFamily="34" charset="0"/>
              <a:buChar char="•"/>
              <a:tabLst>
                <a:tab pos="269875" algn="l"/>
              </a:tabLst>
            </a:pP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 Contratación </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de la </a:t>
            </a:r>
            <a:r>
              <a:rPr kumimoji="0" lang="es-ES" b="1" i="0" u="none" strike="noStrike" cap="none" normalizeH="0" baseline="0" dirty="0" smtClean="0">
                <a:ln>
                  <a:noFill/>
                </a:ln>
                <a:solidFill>
                  <a:schemeClr val="tx1"/>
                </a:solidFill>
                <a:effectLst/>
                <a:latin typeface="Montserrat"/>
                <a:ea typeface="Times New Roman" pitchFamily="18" charset="0"/>
                <a:cs typeface="Arial" pitchFamily="34" charset="0"/>
              </a:rPr>
              <a:t>Señalización y acondicionamiento</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 de Senderos PR y SL. </a:t>
            </a:r>
            <a:endParaRPr kumimoji="0" lang="es-ES" b="0" i="0" u="none" strike="noStrike" cap="none" normalizeH="0" baseline="0" dirty="0" smtClean="0">
              <a:ln>
                <a:noFill/>
              </a:ln>
              <a:solidFill>
                <a:schemeClr val="tx1"/>
              </a:solidFill>
              <a:effectLst/>
              <a:latin typeface="Montserrat"/>
              <a:cs typeface="Arial" pitchFamily="34" charset="0"/>
            </a:endParaRPr>
          </a:p>
          <a:p>
            <a:pPr marL="457200" marR="0" lvl="1" indent="0" algn="just" defTabSz="914400" rtl="0" eaLnBrk="0" fontAlgn="base" latinLnBrk="0" hangingPunct="0">
              <a:lnSpc>
                <a:spcPct val="100000"/>
              </a:lnSpc>
              <a:spcBef>
                <a:spcPct val="0"/>
              </a:spcBef>
              <a:spcAft>
                <a:spcPts val="600"/>
              </a:spcAft>
              <a:buClrTx/>
              <a:buSzTx/>
              <a:buFont typeface="Arial" pitchFamily="34" charset="0"/>
              <a:buChar char="•"/>
              <a:tabLst>
                <a:tab pos="269875" algn="l"/>
              </a:tabLst>
            </a:pP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 Contratación </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de la ejecución de trabajos de </a:t>
            </a:r>
            <a:r>
              <a:rPr kumimoji="0" lang="es-ES" b="1" i="0" u="none" strike="noStrike" cap="none" normalizeH="0" baseline="0" dirty="0" smtClean="0">
                <a:ln>
                  <a:noFill/>
                </a:ln>
                <a:solidFill>
                  <a:schemeClr val="tx1"/>
                </a:solidFill>
                <a:effectLst/>
                <a:latin typeface="Montserrat"/>
                <a:ea typeface="Times New Roman" pitchFamily="18" charset="0"/>
                <a:cs typeface="Arial" pitchFamily="34" charset="0"/>
              </a:rPr>
              <a:t>mantenimiento de senderos</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 que hayan sido homologados previamente.</a:t>
            </a:r>
            <a:endParaRPr kumimoji="0" lang="es-ES" b="0" i="0" u="none" strike="noStrike" cap="none" normalizeH="0" baseline="0" dirty="0" smtClean="0">
              <a:ln>
                <a:noFill/>
              </a:ln>
              <a:solidFill>
                <a:schemeClr val="tx1"/>
              </a:solidFill>
              <a:effectLst/>
              <a:latin typeface="Montserrat"/>
              <a:cs typeface="Arial" pitchFamily="34" charset="0"/>
            </a:endParaRPr>
          </a:p>
          <a:p>
            <a:pPr marL="457200" marR="0" lvl="1" indent="0" algn="just" defTabSz="914400" rtl="0" eaLnBrk="0" fontAlgn="base" latinLnBrk="0" hangingPunct="0">
              <a:lnSpc>
                <a:spcPct val="100000"/>
              </a:lnSpc>
              <a:spcBef>
                <a:spcPct val="0"/>
              </a:spcBef>
              <a:spcAft>
                <a:spcPts val="600"/>
              </a:spcAft>
              <a:buClrTx/>
              <a:buSzTx/>
              <a:buFont typeface="Arial" pitchFamily="34" charset="0"/>
              <a:buChar char="•"/>
              <a:tabLst>
                <a:tab pos="269875" algn="l"/>
              </a:tabLst>
            </a:pP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 Contratación </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de los trabajos necesarios para la </a:t>
            </a:r>
            <a:r>
              <a:rPr kumimoji="0" lang="es-ES" b="1" i="0" u="none" strike="noStrike" cap="none" normalizeH="0" baseline="0" dirty="0" smtClean="0">
                <a:ln>
                  <a:noFill/>
                </a:ln>
                <a:solidFill>
                  <a:schemeClr val="tx1"/>
                </a:solidFill>
                <a:effectLst/>
                <a:latin typeface="Montserrat"/>
                <a:ea typeface="Times New Roman" pitchFamily="18" charset="0"/>
                <a:cs typeface="Arial" pitchFamily="34" charset="0"/>
              </a:rPr>
              <a:t>homologación </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de senderos municipales existentes que hayan sido señalizados previamente y no estén homologados.</a:t>
            </a:r>
            <a:endParaRPr kumimoji="0" lang="es-ES" b="0" i="0" u="none" strike="noStrike" cap="none" normalizeH="0" baseline="0" dirty="0" smtClean="0">
              <a:ln>
                <a:noFill/>
              </a:ln>
              <a:solidFill>
                <a:schemeClr val="tx1"/>
              </a:solidFill>
              <a:effectLst/>
              <a:latin typeface="Montserrat"/>
              <a:cs typeface="Arial" pitchFamily="34" charset="0"/>
            </a:endParaRPr>
          </a:p>
          <a:p>
            <a:pPr marL="457200" marR="0" lvl="1" indent="0" algn="just" defTabSz="914400" rtl="0" eaLnBrk="0" fontAlgn="base" latinLnBrk="0" hangingPunct="0">
              <a:lnSpc>
                <a:spcPct val="100000"/>
              </a:lnSpc>
              <a:spcBef>
                <a:spcPct val="0"/>
              </a:spcBef>
              <a:spcAft>
                <a:spcPts val="600"/>
              </a:spcAft>
              <a:buClrTx/>
              <a:buSzTx/>
              <a:buFont typeface="Arial" pitchFamily="34" charset="0"/>
              <a:buChar char="•"/>
              <a:tabLst>
                <a:tab pos="269875" algn="l"/>
              </a:tabLst>
            </a:pP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 Contratación </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del </a:t>
            </a:r>
            <a:r>
              <a:rPr kumimoji="0" lang="es-ES" b="1" i="0" u="none" strike="noStrike" cap="none" normalizeH="0" baseline="0" dirty="0" smtClean="0">
                <a:ln>
                  <a:noFill/>
                </a:ln>
                <a:solidFill>
                  <a:schemeClr val="tx1"/>
                </a:solidFill>
                <a:effectLst/>
                <a:latin typeface="Montserrat"/>
                <a:ea typeface="Times New Roman" pitchFamily="18" charset="0"/>
                <a:cs typeface="Arial" pitchFamily="34" charset="0"/>
              </a:rPr>
              <a:t>diseño, producción y suministro, </a:t>
            </a:r>
            <a:r>
              <a:rPr kumimoji="0" lang="es-ES" i="0" u="none" strike="noStrike" cap="none" normalizeH="0" baseline="0" dirty="0" smtClean="0">
                <a:ln>
                  <a:noFill/>
                </a:ln>
                <a:solidFill>
                  <a:schemeClr val="tx1"/>
                </a:solidFill>
                <a:effectLst/>
                <a:latin typeface="Montserrat"/>
                <a:ea typeface="Times New Roman" pitchFamily="18" charset="0"/>
                <a:cs typeface="Arial" pitchFamily="34" charset="0"/>
              </a:rPr>
              <a:t>en su caso, </a:t>
            </a:r>
            <a:r>
              <a:rPr kumimoji="0" lang="es-ES" b="1" i="0" u="none" strike="noStrike" cap="none" normalizeH="0" baseline="0" dirty="0" smtClean="0">
                <a:ln>
                  <a:noFill/>
                </a:ln>
                <a:solidFill>
                  <a:schemeClr val="tx1"/>
                </a:solidFill>
                <a:effectLst/>
                <a:latin typeface="Montserrat"/>
                <a:ea typeface="Times New Roman" pitchFamily="18" charset="0"/>
                <a:cs typeface="Arial" pitchFamily="34" charset="0"/>
              </a:rPr>
              <a:t>de publicaciones, acciones o campañas divulgativas</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 sobre senderos SL o </a:t>
            </a:r>
            <a:r>
              <a:rPr kumimoji="0" lang="es-ES" b="0" i="0" u="none" strike="noStrike" cap="none" normalizeH="0" baseline="0" dirty="0" smtClean="0">
                <a:ln>
                  <a:noFill/>
                </a:ln>
                <a:solidFill>
                  <a:schemeClr val="tx1"/>
                </a:solidFill>
                <a:effectLst/>
                <a:latin typeface="Montserrat"/>
                <a:ea typeface="Times New Roman" pitchFamily="18" charset="0"/>
                <a:cs typeface="Arial" pitchFamily="34" charset="0"/>
              </a:rPr>
              <a:t>PR.</a:t>
            </a:r>
          </a:p>
          <a:p>
            <a:pPr marL="457200" marR="0" lvl="1" indent="0" algn="just" defTabSz="914400" rtl="0" eaLnBrk="0" fontAlgn="base" latinLnBrk="0" hangingPunct="0">
              <a:lnSpc>
                <a:spcPct val="100000"/>
              </a:lnSpc>
              <a:spcBef>
                <a:spcPct val="0"/>
              </a:spcBef>
              <a:spcAft>
                <a:spcPts val="600"/>
              </a:spcAft>
              <a:buClrTx/>
              <a:buSzTx/>
              <a:buFont typeface="Arial" pitchFamily="34" charset="0"/>
              <a:buChar char="•"/>
              <a:tabLst>
                <a:tab pos="269875" algn="l"/>
              </a:tabLst>
            </a:pPr>
            <a:r>
              <a:rPr lang="es-ES" sz="1600" dirty="0" smtClean="0">
                <a:solidFill>
                  <a:schemeClr val="tx1"/>
                </a:solidFill>
                <a:latin typeface="Montserrat"/>
                <a:cs typeface="Arial" pitchFamily="34" charset="0"/>
              </a:rPr>
              <a:t> </a:t>
            </a:r>
            <a:r>
              <a:rPr lang="es-ES" dirty="0" smtClean="0">
                <a:solidFill>
                  <a:srgbClr val="0000FF"/>
                </a:solidFill>
                <a:latin typeface="Montserrat"/>
                <a:ea typeface="Montserrat"/>
                <a:cs typeface="Montserrat"/>
                <a:sym typeface="Montserrat"/>
              </a:rPr>
              <a:t>Ejecución de </a:t>
            </a:r>
            <a:r>
              <a:rPr lang="es-ES" b="1" dirty="0" smtClean="0">
                <a:solidFill>
                  <a:srgbClr val="0000FF"/>
                </a:solidFill>
                <a:latin typeface="Montserrat"/>
                <a:ea typeface="Montserrat"/>
                <a:cs typeface="Montserrat"/>
                <a:sym typeface="Montserrat"/>
              </a:rPr>
              <a:t>obras</a:t>
            </a:r>
            <a:r>
              <a:rPr lang="es-ES" dirty="0" smtClean="0">
                <a:solidFill>
                  <a:srgbClr val="0000FF"/>
                </a:solidFill>
                <a:latin typeface="Montserrat"/>
                <a:ea typeface="Montserrat"/>
                <a:cs typeface="Montserrat"/>
                <a:sym typeface="Montserrat"/>
              </a:rPr>
              <a:t> necesarias para el </a:t>
            </a:r>
            <a:r>
              <a:rPr lang="es-ES" b="1" dirty="0" smtClean="0">
                <a:solidFill>
                  <a:srgbClr val="0000FF"/>
                </a:solidFill>
                <a:latin typeface="Montserrat"/>
                <a:ea typeface="Montserrat"/>
                <a:cs typeface="Montserrat"/>
                <a:sym typeface="Montserrat"/>
              </a:rPr>
              <a:t>acondicionamiento y mantenimiento </a:t>
            </a:r>
            <a:r>
              <a:rPr lang="es-ES" dirty="0" smtClean="0">
                <a:solidFill>
                  <a:srgbClr val="0000FF"/>
                </a:solidFill>
                <a:latin typeface="Montserrat"/>
                <a:ea typeface="Montserrat"/>
                <a:cs typeface="Montserrat"/>
                <a:sym typeface="Montserrat"/>
              </a:rPr>
              <a:t>de senderos PR o </a:t>
            </a:r>
            <a:r>
              <a:rPr lang="es-ES" dirty="0" smtClean="0">
                <a:solidFill>
                  <a:srgbClr val="0000FF"/>
                </a:solidFill>
                <a:latin typeface="Montserrat"/>
                <a:ea typeface="Montserrat"/>
                <a:cs typeface="Montserrat"/>
                <a:sym typeface="Montserrat"/>
              </a:rPr>
              <a:t>SL</a:t>
            </a:r>
            <a:r>
              <a:rPr lang="es-ES" dirty="0" smtClean="0">
                <a:solidFill>
                  <a:srgbClr val="0000FF"/>
                </a:solidFill>
                <a:latin typeface="Montserrat"/>
                <a:ea typeface="Montserrat"/>
                <a:cs typeface="Montserrat"/>
                <a:sym typeface="Montserrat"/>
              </a:rPr>
              <a:t> </a:t>
            </a:r>
            <a:r>
              <a:rPr lang="es-ES" dirty="0" smtClean="0">
                <a:solidFill>
                  <a:srgbClr val="0000FF"/>
                </a:solidFill>
                <a:latin typeface="Montserrat"/>
                <a:ea typeface="Montserrat"/>
                <a:cs typeface="Montserrat"/>
                <a:sym typeface="Montserrat"/>
              </a:rPr>
              <a:t>(</a:t>
            </a:r>
            <a:r>
              <a:rPr lang="es-ES" b="1" dirty="0" smtClean="0">
                <a:solidFill>
                  <a:srgbClr val="0000FF"/>
                </a:solidFill>
                <a:latin typeface="Montserrat"/>
                <a:ea typeface="Montserrat"/>
                <a:cs typeface="Montserrat"/>
                <a:sym typeface="Montserrat"/>
              </a:rPr>
              <a:t>inversiones</a:t>
            </a:r>
            <a:r>
              <a:rPr lang="es-ES" dirty="0" smtClean="0">
                <a:solidFill>
                  <a:srgbClr val="0000FF"/>
                </a:solidFill>
                <a:latin typeface="Montserrat"/>
                <a:ea typeface="Montserrat"/>
                <a:cs typeface="Montserrat"/>
                <a:sym typeface="Montserrat"/>
              </a:rPr>
              <a:t>).</a:t>
            </a:r>
            <a:endParaRPr lang="es-ES" dirty="0" smtClean="0">
              <a:solidFill>
                <a:srgbClr val="0000FF"/>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15"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398" name="Google Shape;398;p15"/>
          <p:cNvSpPr txBox="1">
            <a:spLocks noGrp="1"/>
          </p:cNvSpPr>
          <p:nvPr>
            <p:ph type="title"/>
          </p:nvPr>
        </p:nvSpPr>
        <p:spPr>
          <a:xfrm>
            <a:off x="2430017" y="1302418"/>
            <a:ext cx="9496200" cy="72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DA21E"/>
              </a:buClr>
              <a:buSzPts val="2400"/>
              <a:buFont typeface="Montserrat"/>
              <a:buNone/>
            </a:pPr>
            <a:r>
              <a:rPr lang="en-US" sz="2000" b="1" i="0" u="none">
                <a:solidFill>
                  <a:srgbClr val="5DA21E"/>
                </a:solidFill>
                <a:latin typeface="Montserrat"/>
                <a:ea typeface="Montserrat"/>
                <a:cs typeface="Montserrat"/>
                <a:sym typeface="Montserrat"/>
              </a:rPr>
              <a:t>LÍNEA 4. </a:t>
            </a:r>
            <a:r>
              <a:rPr lang="en-US" sz="2000" b="1" i="1" u="none">
                <a:solidFill>
                  <a:srgbClr val="5DA21E"/>
                </a:solidFill>
                <a:latin typeface="Montserrat"/>
                <a:ea typeface="Montserrat"/>
                <a:cs typeface="Montserrat"/>
                <a:sym typeface="Montserrat"/>
              </a:rPr>
              <a:t>MEDIO AMBIENTE, PREVENCIÓN AMB., CAMBIO CLIMÁTICO,</a:t>
            </a:r>
            <a:endParaRPr sz="2000" b="1" i="1">
              <a:solidFill>
                <a:srgbClr val="5DA21E"/>
              </a:solidFill>
              <a:latin typeface="Montserrat"/>
              <a:ea typeface="Montserrat"/>
              <a:cs typeface="Montserrat"/>
              <a:sym typeface="Montserrat"/>
            </a:endParaRPr>
          </a:p>
          <a:p>
            <a:pPr marL="0" lvl="0" indent="0" algn="l" rtl="0">
              <a:lnSpc>
                <a:spcPct val="100000"/>
              </a:lnSpc>
              <a:spcBef>
                <a:spcPts val="0"/>
              </a:spcBef>
              <a:spcAft>
                <a:spcPts val="0"/>
              </a:spcAft>
              <a:buClr>
                <a:srgbClr val="5DA21E"/>
              </a:buClr>
              <a:buSzPts val="2400"/>
              <a:buFont typeface="Montserrat"/>
              <a:buNone/>
            </a:pPr>
            <a:r>
              <a:rPr lang="en-US" sz="2000" b="1" i="1" u="none">
                <a:solidFill>
                  <a:srgbClr val="5DA21E"/>
                </a:solidFill>
                <a:latin typeface="Montserrat"/>
                <a:ea typeface="Montserrat"/>
                <a:cs typeface="Montserrat"/>
                <a:sym typeface="Montserrat"/>
              </a:rPr>
              <a:t>ECONOMÍA CIRCULAR, SALUD AMBIENTAL Y BIENESTAR ANIMAL.</a:t>
            </a:r>
            <a:endParaRPr sz="2000" b="1" i="1" u="none">
              <a:solidFill>
                <a:srgbClr val="5DA21E"/>
              </a:solidFill>
              <a:latin typeface="Montserrat"/>
              <a:ea typeface="Montserrat"/>
              <a:cs typeface="Montserrat"/>
              <a:sym typeface="Montserrat"/>
            </a:endParaRPr>
          </a:p>
          <a:p>
            <a:pPr marL="0" lvl="0" indent="0" algn="l" rtl="0">
              <a:lnSpc>
                <a:spcPct val="100000"/>
              </a:lnSpc>
              <a:spcBef>
                <a:spcPts val="0"/>
              </a:spcBef>
              <a:spcAft>
                <a:spcPts val="0"/>
              </a:spcAft>
              <a:buClr>
                <a:srgbClr val="5DA21E"/>
              </a:buClr>
              <a:buSzPts val="2400"/>
              <a:buFont typeface="Montserrat"/>
              <a:buNone/>
            </a:pPr>
            <a:r>
              <a:rPr lang="en-US" sz="2000" b="1" i="1">
                <a:solidFill>
                  <a:srgbClr val="5DA21E"/>
                </a:solidFill>
                <a:latin typeface="Montserrat"/>
                <a:ea typeface="Montserrat"/>
                <a:cs typeface="Montserrat"/>
                <a:sym typeface="Montserrat"/>
              </a:rPr>
              <a:t>ACTUACIONES INTEGRALES DE REVITALIZACIÓN DE EEPP (</a:t>
            </a:r>
            <a:r>
              <a:rPr lang="en-US" sz="2000" b="1" i="1">
                <a:solidFill>
                  <a:srgbClr val="0000FF"/>
                </a:solidFill>
                <a:latin typeface="Montserrat"/>
                <a:ea typeface="Montserrat"/>
                <a:cs typeface="Montserrat"/>
                <a:sym typeface="Montserrat"/>
              </a:rPr>
              <a:t>AIRE</a:t>
            </a:r>
            <a:r>
              <a:rPr lang="en-US" sz="2000" b="1" i="1">
                <a:solidFill>
                  <a:srgbClr val="5DA21E"/>
                </a:solidFill>
                <a:latin typeface="Montserrat"/>
                <a:ea typeface="Montserrat"/>
                <a:cs typeface="Montserrat"/>
                <a:sym typeface="Montserrat"/>
              </a:rPr>
              <a:t>).</a:t>
            </a:r>
            <a:endParaRPr sz="2000" b="1" i="1">
              <a:solidFill>
                <a:srgbClr val="5DA21E"/>
              </a:solidFill>
              <a:latin typeface="Montserrat"/>
              <a:ea typeface="Montserrat"/>
              <a:cs typeface="Montserrat"/>
              <a:sym typeface="Montserrat"/>
            </a:endParaRPr>
          </a:p>
        </p:txBody>
      </p:sp>
      <p:sp>
        <p:nvSpPr>
          <p:cNvPr id="399" name="Google Shape;399;p15"/>
          <p:cNvSpPr txBox="1"/>
          <p:nvPr/>
        </p:nvSpPr>
        <p:spPr>
          <a:xfrm>
            <a:off x="1567551" y="2841804"/>
            <a:ext cx="9936300"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DA21E"/>
              </a:buClr>
              <a:buSzPts val="1800"/>
              <a:buFont typeface="Montserrat"/>
              <a:buNone/>
            </a:pPr>
            <a:r>
              <a:rPr lang="en-US" sz="1500" b="1" i="0" u="none" dirty="0">
                <a:solidFill>
                  <a:srgbClr val="5DA21E"/>
                </a:solidFill>
                <a:latin typeface="Montserrat"/>
                <a:ea typeface="Montserrat"/>
                <a:cs typeface="Montserrat"/>
                <a:sym typeface="Montserrat"/>
              </a:rPr>
              <a:t>OBJETO</a:t>
            </a:r>
            <a:r>
              <a:rPr lang="en-US" sz="1500" b="1" i="0" u="none" dirty="0" smtClean="0">
                <a:solidFill>
                  <a:srgbClr val="5DA21E"/>
                </a:solidFill>
                <a:latin typeface="Montserrat"/>
                <a:ea typeface="Montserrat"/>
                <a:cs typeface="Montserrat"/>
                <a:sym typeface="Montserrat"/>
              </a:rPr>
              <a:t>:</a:t>
            </a:r>
            <a:endParaRPr lang="en-US" sz="1500" dirty="0">
              <a:solidFill>
                <a:schemeClr val="dk1"/>
              </a:solidFill>
              <a:latin typeface="Montserrat"/>
              <a:ea typeface="Montserrat"/>
              <a:cs typeface="Montserrat"/>
              <a:sym typeface="Montserrat"/>
            </a:endParaRPr>
          </a:p>
          <a:p>
            <a:pPr marL="0" marR="0" lvl="0" indent="0" algn="just" rtl="0">
              <a:lnSpc>
                <a:spcPct val="100000"/>
              </a:lnSpc>
              <a:spcBef>
                <a:spcPts val="0"/>
              </a:spcBef>
              <a:spcAft>
                <a:spcPts val="0"/>
              </a:spcAft>
              <a:buClr>
                <a:srgbClr val="5DA21E"/>
              </a:buClr>
              <a:buSzPts val="1800"/>
              <a:buFont typeface="Montserrat"/>
              <a:buNone/>
            </a:pPr>
            <a:r>
              <a:rPr lang="en-US" sz="1500" i="0" u="none" dirty="0" smtClean="0">
                <a:solidFill>
                  <a:schemeClr val="dk1"/>
                </a:solidFill>
                <a:latin typeface="Montserrat"/>
                <a:ea typeface="Montserrat"/>
                <a:cs typeface="Montserrat"/>
                <a:sym typeface="Montserrat"/>
              </a:rPr>
              <a:t>-</a:t>
            </a:r>
            <a:r>
              <a:rPr lang="en-US" sz="1500" b="0" i="0" u="none" dirty="0" err="1">
                <a:solidFill>
                  <a:schemeClr val="dk1"/>
                </a:solidFill>
                <a:latin typeface="Montserrat"/>
                <a:ea typeface="Montserrat"/>
                <a:cs typeface="Montserrat"/>
                <a:sym typeface="Montserrat"/>
              </a:rPr>
              <a:t>Ejecución</a:t>
            </a:r>
            <a:r>
              <a:rPr lang="en-US" sz="1500" b="0" i="0" u="none" dirty="0">
                <a:solidFill>
                  <a:schemeClr val="dk1"/>
                </a:solidFill>
                <a:latin typeface="Montserrat"/>
                <a:ea typeface="Montserrat"/>
                <a:cs typeface="Montserrat"/>
                <a:sym typeface="Montserrat"/>
              </a:rPr>
              <a:t> o desarrollo de </a:t>
            </a:r>
            <a:r>
              <a:rPr lang="en-US" sz="1500" b="0" i="0" u="none" dirty="0" err="1">
                <a:solidFill>
                  <a:schemeClr val="dk1"/>
                </a:solidFill>
                <a:latin typeface="Montserrat"/>
                <a:ea typeface="Montserrat"/>
                <a:cs typeface="Montserrat"/>
                <a:sym typeface="Montserrat"/>
              </a:rPr>
              <a:t>actuaciones</a:t>
            </a:r>
            <a:r>
              <a:rPr lang="en-US" sz="1500" b="0" i="0" u="none" dirty="0">
                <a:solidFill>
                  <a:schemeClr val="dk1"/>
                </a:solidFill>
                <a:latin typeface="Montserrat"/>
                <a:ea typeface="Montserrat"/>
                <a:cs typeface="Montserrat"/>
                <a:sym typeface="Montserrat"/>
              </a:rPr>
              <a:t>, </a:t>
            </a:r>
            <a:r>
              <a:rPr lang="en-US" sz="1500" b="0" i="0" u="none" dirty="0" err="1">
                <a:solidFill>
                  <a:schemeClr val="dk1"/>
                </a:solidFill>
                <a:latin typeface="Montserrat"/>
                <a:ea typeface="Montserrat"/>
                <a:cs typeface="Montserrat"/>
                <a:sym typeface="Montserrat"/>
              </a:rPr>
              <a:t>obras</a:t>
            </a:r>
            <a:r>
              <a:rPr lang="en-US" sz="1500" b="0" i="0" u="none" dirty="0">
                <a:solidFill>
                  <a:schemeClr val="dk1"/>
                </a:solidFill>
                <a:latin typeface="Montserrat"/>
                <a:ea typeface="Montserrat"/>
                <a:cs typeface="Montserrat"/>
                <a:sym typeface="Montserrat"/>
              </a:rPr>
              <a:t>, </a:t>
            </a:r>
            <a:r>
              <a:rPr lang="en-US" sz="1500" b="0" i="0" u="none" dirty="0" err="1">
                <a:solidFill>
                  <a:schemeClr val="dk1"/>
                </a:solidFill>
                <a:latin typeface="Montserrat"/>
                <a:ea typeface="Montserrat"/>
                <a:cs typeface="Montserrat"/>
                <a:sym typeface="Montserrat"/>
              </a:rPr>
              <a:t>estudios</a:t>
            </a:r>
            <a:r>
              <a:rPr lang="en-US" sz="1500" b="0" i="0" u="none" dirty="0">
                <a:solidFill>
                  <a:schemeClr val="dk1"/>
                </a:solidFill>
                <a:latin typeface="Montserrat"/>
                <a:ea typeface="Montserrat"/>
                <a:cs typeface="Montserrat"/>
                <a:sym typeface="Montserrat"/>
              </a:rPr>
              <a:t>, </a:t>
            </a:r>
            <a:r>
              <a:rPr lang="en-US" sz="1500" b="0" i="0" u="none" dirty="0" err="1">
                <a:solidFill>
                  <a:schemeClr val="dk1"/>
                </a:solidFill>
                <a:latin typeface="Montserrat"/>
                <a:ea typeface="Montserrat"/>
                <a:cs typeface="Montserrat"/>
                <a:sym typeface="Montserrat"/>
              </a:rPr>
              <a:t>informes</a:t>
            </a:r>
            <a:r>
              <a:rPr lang="en-US" sz="1500" b="0" i="0" u="none" dirty="0">
                <a:solidFill>
                  <a:schemeClr val="dk1"/>
                </a:solidFill>
                <a:latin typeface="Montserrat"/>
                <a:ea typeface="Montserrat"/>
                <a:cs typeface="Montserrat"/>
                <a:sym typeface="Montserrat"/>
              </a:rPr>
              <a:t>, planes/</a:t>
            </a:r>
            <a:r>
              <a:rPr lang="en-US" sz="1500" b="0" i="0" u="none" dirty="0" err="1">
                <a:solidFill>
                  <a:schemeClr val="dk1"/>
                </a:solidFill>
                <a:latin typeface="Montserrat"/>
                <a:ea typeface="Montserrat"/>
                <a:cs typeface="Montserrat"/>
                <a:sym typeface="Montserrat"/>
              </a:rPr>
              <a:t>programas</a:t>
            </a:r>
            <a:r>
              <a:rPr lang="en-US" sz="1500" b="0" i="0" u="none" dirty="0">
                <a:solidFill>
                  <a:schemeClr val="dk1"/>
                </a:solidFill>
                <a:latin typeface="Montserrat"/>
                <a:ea typeface="Montserrat"/>
                <a:cs typeface="Montserrat"/>
                <a:sym typeface="Montserrat"/>
              </a:rPr>
              <a:t>, </a:t>
            </a:r>
            <a:r>
              <a:rPr lang="en-US" sz="1500" b="0" i="0" u="none" dirty="0" err="1">
                <a:solidFill>
                  <a:schemeClr val="dk1"/>
                </a:solidFill>
                <a:latin typeface="Montserrat"/>
                <a:ea typeface="Montserrat"/>
                <a:cs typeface="Montserrat"/>
                <a:sym typeface="Montserrat"/>
              </a:rPr>
              <a:t>eventos</a:t>
            </a:r>
            <a:r>
              <a:rPr lang="en-US" sz="1500" b="0" i="0" u="none" dirty="0">
                <a:solidFill>
                  <a:schemeClr val="dk1"/>
                </a:solidFill>
                <a:latin typeface="Montserrat"/>
                <a:ea typeface="Montserrat"/>
                <a:cs typeface="Montserrat"/>
                <a:sym typeface="Montserrat"/>
              </a:rPr>
              <a:t>, o </a:t>
            </a:r>
            <a:r>
              <a:rPr lang="en-US" sz="1500" b="0" i="0" u="none" dirty="0" err="1">
                <a:solidFill>
                  <a:schemeClr val="dk1"/>
                </a:solidFill>
                <a:latin typeface="Montserrat"/>
                <a:ea typeface="Montserrat"/>
                <a:cs typeface="Montserrat"/>
                <a:sym typeface="Montserrat"/>
              </a:rPr>
              <a:t>adquisición</a:t>
            </a:r>
            <a:r>
              <a:rPr lang="en-US" sz="1500" b="0" i="0" u="none" dirty="0">
                <a:solidFill>
                  <a:schemeClr val="dk1"/>
                </a:solidFill>
                <a:latin typeface="Montserrat"/>
                <a:ea typeface="Montserrat"/>
                <a:cs typeface="Montserrat"/>
                <a:sym typeface="Montserrat"/>
              </a:rPr>
              <a:t> de </a:t>
            </a:r>
            <a:r>
              <a:rPr lang="en-US" sz="1500" b="0" i="0" u="none" dirty="0" err="1">
                <a:solidFill>
                  <a:schemeClr val="dk1"/>
                </a:solidFill>
                <a:latin typeface="Montserrat"/>
                <a:ea typeface="Montserrat"/>
                <a:cs typeface="Montserrat"/>
                <a:sym typeface="Montserrat"/>
              </a:rPr>
              <a:t>equipamientos</a:t>
            </a:r>
            <a:r>
              <a:rPr lang="en-US" sz="1500" b="0" i="0" u="none" dirty="0">
                <a:solidFill>
                  <a:schemeClr val="dk1"/>
                </a:solidFill>
                <a:latin typeface="Montserrat"/>
                <a:ea typeface="Montserrat"/>
                <a:cs typeface="Montserrat"/>
                <a:sym typeface="Montserrat"/>
              </a:rPr>
              <a:t> </a:t>
            </a:r>
            <a:r>
              <a:rPr lang="en-US" sz="1500" b="0" i="0" u="none" dirty="0" err="1">
                <a:solidFill>
                  <a:schemeClr val="dk1"/>
                </a:solidFill>
                <a:latin typeface="Montserrat"/>
                <a:ea typeface="Montserrat"/>
                <a:cs typeface="Montserrat"/>
                <a:sym typeface="Montserrat"/>
              </a:rPr>
              <a:t>encaminados</a:t>
            </a:r>
            <a:r>
              <a:rPr lang="en-US" sz="1500" b="0" i="0" u="none" dirty="0">
                <a:solidFill>
                  <a:schemeClr val="dk1"/>
                </a:solidFill>
                <a:latin typeface="Montserrat"/>
                <a:ea typeface="Montserrat"/>
                <a:cs typeface="Montserrat"/>
                <a:sym typeface="Montserrat"/>
              </a:rPr>
              <a:t> a la </a:t>
            </a:r>
            <a:r>
              <a:rPr lang="en-US" sz="1500" b="1" i="0" u="none" dirty="0" err="1">
                <a:solidFill>
                  <a:schemeClr val="dk1"/>
                </a:solidFill>
                <a:latin typeface="Montserrat"/>
                <a:ea typeface="Montserrat"/>
                <a:cs typeface="Montserrat"/>
                <a:sym typeface="Montserrat"/>
              </a:rPr>
              <a:t>prestación</a:t>
            </a:r>
            <a:r>
              <a:rPr lang="en-US" sz="1500" b="1" i="0" u="none" dirty="0">
                <a:solidFill>
                  <a:schemeClr val="dk1"/>
                </a:solidFill>
                <a:latin typeface="Montserrat"/>
                <a:ea typeface="Montserrat"/>
                <a:cs typeface="Montserrat"/>
                <a:sym typeface="Montserrat"/>
              </a:rPr>
              <a:t> </a:t>
            </a:r>
            <a:r>
              <a:rPr lang="en-US" sz="1500" b="1" i="0" u="none" dirty="0" err="1">
                <a:solidFill>
                  <a:schemeClr val="dk1"/>
                </a:solidFill>
                <a:latin typeface="Montserrat"/>
                <a:ea typeface="Montserrat"/>
                <a:cs typeface="Montserrat"/>
                <a:sym typeface="Montserrat"/>
              </a:rPr>
              <a:t>adecuada</a:t>
            </a:r>
            <a:r>
              <a:rPr lang="en-US" sz="1500" b="1" i="0" u="none" dirty="0">
                <a:solidFill>
                  <a:schemeClr val="dk1"/>
                </a:solidFill>
                <a:latin typeface="Montserrat"/>
                <a:ea typeface="Montserrat"/>
                <a:cs typeface="Montserrat"/>
                <a:sym typeface="Montserrat"/>
              </a:rPr>
              <a:t> de </a:t>
            </a:r>
            <a:r>
              <a:rPr lang="en-US" sz="1500" b="1" i="0" u="none" dirty="0" err="1">
                <a:solidFill>
                  <a:schemeClr val="dk1"/>
                </a:solidFill>
                <a:latin typeface="Montserrat"/>
                <a:ea typeface="Montserrat"/>
                <a:cs typeface="Montserrat"/>
                <a:sym typeface="Montserrat"/>
              </a:rPr>
              <a:t>servicios</a:t>
            </a:r>
            <a:r>
              <a:rPr lang="en-US" sz="1500" b="1" i="0" u="none" dirty="0">
                <a:solidFill>
                  <a:schemeClr val="dk1"/>
                </a:solidFill>
                <a:latin typeface="Montserrat"/>
                <a:ea typeface="Montserrat"/>
                <a:cs typeface="Montserrat"/>
                <a:sym typeface="Montserrat"/>
              </a:rPr>
              <a:t> </a:t>
            </a:r>
            <a:r>
              <a:rPr lang="en-US" sz="1500" b="1" i="0" u="none" dirty="0" err="1">
                <a:solidFill>
                  <a:schemeClr val="dk1"/>
                </a:solidFill>
                <a:latin typeface="Montserrat"/>
                <a:ea typeface="Montserrat"/>
                <a:cs typeface="Montserrat"/>
                <a:sym typeface="Montserrat"/>
              </a:rPr>
              <a:t>públicos</a:t>
            </a:r>
            <a:r>
              <a:rPr lang="en-US" sz="1500" b="1" i="0" u="none" dirty="0">
                <a:solidFill>
                  <a:schemeClr val="dk1"/>
                </a:solidFill>
                <a:latin typeface="Montserrat"/>
                <a:ea typeface="Montserrat"/>
                <a:cs typeface="Montserrat"/>
                <a:sym typeface="Montserrat"/>
              </a:rPr>
              <a:t> </a:t>
            </a:r>
            <a:r>
              <a:rPr lang="en-US" sz="1500" b="1" i="0" u="none" dirty="0" err="1">
                <a:solidFill>
                  <a:schemeClr val="dk1"/>
                </a:solidFill>
                <a:latin typeface="Montserrat"/>
                <a:ea typeface="Montserrat"/>
                <a:cs typeface="Montserrat"/>
                <a:sym typeface="Montserrat"/>
              </a:rPr>
              <a:t>municipales</a:t>
            </a:r>
            <a:r>
              <a:rPr lang="en-US" sz="1500" b="1" i="0" u="none" dirty="0">
                <a:solidFill>
                  <a:schemeClr val="dk1"/>
                </a:solidFill>
                <a:latin typeface="Montserrat"/>
                <a:ea typeface="Montserrat"/>
                <a:cs typeface="Montserrat"/>
                <a:sym typeface="Montserrat"/>
              </a:rPr>
              <a:t> o al </a:t>
            </a:r>
            <a:r>
              <a:rPr lang="en-US" sz="1500" b="1" i="0" u="none" dirty="0" err="1">
                <a:solidFill>
                  <a:schemeClr val="dk1"/>
                </a:solidFill>
                <a:latin typeface="Montserrat"/>
                <a:ea typeface="Montserrat"/>
                <a:cs typeface="Montserrat"/>
                <a:sym typeface="Montserrat"/>
              </a:rPr>
              <a:t>cumplimiento</a:t>
            </a:r>
            <a:r>
              <a:rPr lang="en-US" sz="1500" b="1" i="0" u="none" dirty="0">
                <a:solidFill>
                  <a:schemeClr val="dk1"/>
                </a:solidFill>
                <a:latin typeface="Montserrat"/>
                <a:ea typeface="Montserrat"/>
                <a:cs typeface="Montserrat"/>
                <a:sym typeface="Montserrat"/>
              </a:rPr>
              <a:t> de </a:t>
            </a:r>
            <a:r>
              <a:rPr lang="en-US" sz="1500" b="1" i="0" u="none" dirty="0" err="1">
                <a:solidFill>
                  <a:schemeClr val="dk1"/>
                </a:solidFill>
                <a:latin typeface="Montserrat"/>
                <a:ea typeface="Montserrat"/>
                <a:cs typeface="Montserrat"/>
                <a:sym typeface="Montserrat"/>
              </a:rPr>
              <a:t>obligaciones</a:t>
            </a:r>
            <a:r>
              <a:rPr lang="en-US" sz="1500" b="1" i="0" u="none" dirty="0">
                <a:solidFill>
                  <a:schemeClr val="dk1"/>
                </a:solidFill>
                <a:latin typeface="Montserrat"/>
                <a:ea typeface="Montserrat"/>
                <a:cs typeface="Montserrat"/>
                <a:sym typeface="Montserrat"/>
              </a:rPr>
              <a:t> </a:t>
            </a:r>
            <a:r>
              <a:rPr lang="en-US" sz="1500" b="1" i="0" u="none" dirty="0" err="1">
                <a:solidFill>
                  <a:schemeClr val="dk1"/>
                </a:solidFill>
                <a:latin typeface="Montserrat"/>
                <a:ea typeface="Montserrat"/>
                <a:cs typeface="Montserrat"/>
                <a:sym typeface="Montserrat"/>
              </a:rPr>
              <a:t>legales</a:t>
            </a:r>
            <a:r>
              <a:rPr lang="en-US" sz="1500" b="0" i="0" u="none" dirty="0">
                <a:solidFill>
                  <a:schemeClr val="dk1"/>
                </a:solidFill>
                <a:latin typeface="Montserrat"/>
                <a:ea typeface="Montserrat"/>
                <a:cs typeface="Montserrat"/>
                <a:sym typeface="Montserrat"/>
              </a:rPr>
              <a:t> </a:t>
            </a:r>
            <a:r>
              <a:rPr lang="en-US" sz="1500" b="0" i="0" u="none" dirty="0" err="1">
                <a:solidFill>
                  <a:schemeClr val="dk1"/>
                </a:solidFill>
                <a:latin typeface="Montserrat"/>
                <a:ea typeface="Montserrat"/>
                <a:cs typeface="Montserrat"/>
                <a:sym typeface="Montserrat"/>
              </a:rPr>
              <a:t>relacionadas</a:t>
            </a:r>
            <a:r>
              <a:rPr lang="en-US" sz="1500" b="0" i="0" u="none" dirty="0">
                <a:solidFill>
                  <a:schemeClr val="dk1"/>
                </a:solidFill>
                <a:latin typeface="Montserrat"/>
                <a:ea typeface="Montserrat"/>
                <a:cs typeface="Montserrat"/>
                <a:sym typeface="Montserrat"/>
              </a:rPr>
              <a:t> con: </a:t>
            </a:r>
            <a:r>
              <a:rPr lang="en-US" sz="1500" b="0" i="1" u="none" dirty="0" err="1">
                <a:solidFill>
                  <a:schemeClr val="dk1"/>
                </a:solidFill>
                <a:latin typeface="Montserrat"/>
                <a:ea typeface="Montserrat"/>
                <a:cs typeface="Montserrat"/>
                <a:sym typeface="Montserrat"/>
              </a:rPr>
              <a:t>medio</a:t>
            </a:r>
            <a:r>
              <a:rPr lang="en-US" sz="1500" b="0" i="1" u="none" dirty="0">
                <a:solidFill>
                  <a:schemeClr val="dk1"/>
                </a:solidFill>
                <a:latin typeface="Montserrat"/>
                <a:ea typeface="Montserrat"/>
                <a:cs typeface="Montserrat"/>
                <a:sym typeface="Montserrat"/>
              </a:rPr>
              <a:t> </a:t>
            </a:r>
            <a:r>
              <a:rPr lang="en-US" sz="1500" b="0" i="1" u="none" dirty="0" err="1">
                <a:solidFill>
                  <a:schemeClr val="dk1"/>
                </a:solidFill>
                <a:latin typeface="Montserrat"/>
                <a:ea typeface="Montserrat"/>
                <a:cs typeface="Montserrat"/>
                <a:sym typeface="Montserrat"/>
              </a:rPr>
              <a:t>ambiente</a:t>
            </a:r>
            <a:r>
              <a:rPr lang="en-US" sz="1500" b="0" i="1" u="none" dirty="0">
                <a:solidFill>
                  <a:schemeClr val="dk1"/>
                </a:solidFill>
                <a:latin typeface="Montserrat"/>
                <a:ea typeface="Montserrat"/>
                <a:cs typeface="Montserrat"/>
                <a:sym typeface="Montserrat"/>
              </a:rPr>
              <a:t>, </a:t>
            </a:r>
            <a:r>
              <a:rPr lang="en-US" sz="1500" b="0" i="1" u="none" dirty="0" err="1">
                <a:solidFill>
                  <a:schemeClr val="dk1"/>
                </a:solidFill>
                <a:latin typeface="Montserrat"/>
                <a:ea typeface="Montserrat"/>
                <a:cs typeface="Montserrat"/>
                <a:sym typeface="Montserrat"/>
              </a:rPr>
              <a:t>prevención</a:t>
            </a:r>
            <a:r>
              <a:rPr lang="en-US" sz="1500" b="0" i="1" u="none" dirty="0">
                <a:solidFill>
                  <a:schemeClr val="dk1"/>
                </a:solidFill>
                <a:latin typeface="Montserrat"/>
                <a:ea typeface="Montserrat"/>
                <a:cs typeface="Montserrat"/>
                <a:sym typeface="Montserrat"/>
              </a:rPr>
              <a:t> </a:t>
            </a:r>
            <a:r>
              <a:rPr lang="en-US" sz="1500" b="0" i="1" u="none" dirty="0" err="1">
                <a:solidFill>
                  <a:schemeClr val="dk1"/>
                </a:solidFill>
                <a:latin typeface="Montserrat"/>
                <a:ea typeface="Montserrat"/>
                <a:cs typeface="Montserrat"/>
                <a:sym typeface="Montserrat"/>
              </a:rPr>
              <a:t>ambiental</a:t>
            </a:r>
            <a:r>
              <a:rPr lang="en-US" sz="1500" b="0" i="1" u="none" dirty="0">
                <a:solidFill>
                  <a:schemeClr val="dk1"/>
                </a:solidFill>
                <a:latin typeface="Montserrat"/>
                <a:ea typeface="Montserrat"/>
                <a:cs typeface="Montserrat"/>
                <a:sym typeface="Montserrat"/>
              </a:rPr>
              <a:t>, </a:t>
            </a:r>
            <a:r>
              <a:rPr lang="en-US" sz="1500" b="0" i="1" u="none" dirty="0" err="1">
                <a:solidFill>
                  <a:schemeClr val="dk1"/>
                </a:solidFill>
                <a:latin typeface="Montserrat"/>
                <a:ea typeface="Montserrat"/>
                <a:cs typeface="Montserrat"/>
                <a:sym typeface="Montserrat"/>
              </a:rPr>
              <a:t>cambio</a:t>
            </a:r>
            <a:r>
              <a:rPr lang="en-US" sz="1500" b="0" i="1" u="none" dirty="0">
                <a:solidFill>
                  <a:schemeClr val="dk1"/>
                </a:solidFill>
                <a:latin typeface="Montserrat"/>
                <a:ea typeface="Montserrat"/>
                <a:cs typeface="Montserrat"/>
                <a:sym typeface="Montserrat"/>
              </a:rPr>
              <a:t> </a:t>
            </a:r>
            <a:r>
              <a:rPr lang="en-US" sz="1500" b="0" i="1" u="none" dirty="0" err="1">
                <a:solidFill>
                  <a:schemeClr val="dk1"/>
                </a:solidFill>
                <a:latin typeface="Montserrat"/>
                <a:ea typeface="Montserrat"/>
                <a:cs typeface="Montserrat"/>
                <a:sym typeface="Montserrat"/>
              </a:rPr>
              <a:t>climático</a:t>
            </a:r>
            <a:r>
              <a:rPr lang="en-US" sz="1500" b="0" i="1" u="none" dirty="0">
                <a:solidFill>
                  <a:schemeClr val="dk1"/>
                </a:solidFill>
                <a:latin typeface="Montserrat"/>
                <a:ea typeface="Montserrat"/>
                <a:cs typeface="Montserrat"/>
                <a:sym typeface="Montserrat"/>
              </a:rPr>
              <a:t>, </a:t>
            </a:r>
            <a:r>
              <a:rPr lang="en-US" sz="1500" b="0" i="1" u="none" dirty="0" err="1">
                <a:solidFill>
                  <a:schemeClr val="dk1"/>
                </a:solidFill>
                <a:latin typeface="Montserrat"/>
                <a:ea typeface="Montserrat"/>
                <a:cs typeface="Montserrat"/>
                <a:sym typeface="Montserrat"/>
              </a:rPr>
              <a:t>economía</a:t>
            </a:r>
            <a:r>
              <a:rPr lang="en-US" sz="1500" b="0" i="1" u="none" dirty="0">
                <a:solidFill>
                  <a:schemeClr val="dk1"/>
                </a:solidFill>
                <a:latin typeface="Montserrat"/>
                <a:ea typeface="Montserrat"/>
                <a:cs typeface="Montserrat"/>
                <a:sym typeface="Montserrat"/>
              </a:rPr>
              <a:t> circular, </a:t>
            </a:r>
            <a:r>
              <a:rPr lang="en-US" sz="1500" b="0" i="1" u="none" dirty="0" err="1">
                <a:solidFill>
                  <a:schemeClr val="dk1"/>
                </a:solidFill>
                <a:latin typeface="Montserrat"/>
                <a:ea typeface="Montserrat"/>
                <a:cs typeface="Montserrat"/>
                <a:sym typeface="Montserrat"/>
              </a:rPr>
              <a:t>sanidad</a:t>
            </a:r>
            <a:r>
              <a:rPr lang="en-US" sz="1500" b="0" i="1" u="none" dirty="0">
                <a:solidFill>
                  <a:schemeClr val="dk1"/>
                </a:solidFill>
                <a:latin typeface="Montserrat"/>
                <a:ea typeface="Montserrat"/>
                <a:cs typeface="Montserrat"/>
                <a:sym typeface="Montserrat"/>
              </a:rPr>
              <a:t> </a:t>
            </a:r>
            <a:r>
              <a:rPr lang="en-US" sz="1500" b="0" i="1" u="none" dirty="0" err="1">
                <a:solidFill>
                  <a:schemeClr val="dk1"/>
                </a:solidFill>
                <a:latin typeface="Montserrat"/>
                <a:ea typeface="Montserrat"/>
                <a:cs typeface="Montserrat"/>
                <a:sym typeface="Montserrat"/>
              </a:rPr>
              <a:t>ambiental</a:t>
            </a:r>
            <a:r>
              <a:rPr lang="en-US" sz="1500" b="0" i="1" u="none" dirty="0">
                <a:solidFill>
                  <a:schemeClr val="dk1"/>
                </a:solidFill>
                <a:latin typeface="Montserrat"/>
                <a:ea typeface="Montserrat"/>
                <a:cs typeface="Montserrat"/>
                <a:sym typeface="Montserrat"/>
              </a:rPr>
              <a:t>, </a:t>
            </a:r>
            <a:r>
              <a:rPr lang="en-US" sz="1500" b="0" i="1" u="none" dirty="0" err="1">
                <a:solidFill>
                  <a:schemeClr val="dk1"/>
                </a:solidFill>
                <a:latin typeface="Montserrat"/>
                <a:ea typeface="Montserrat"/>
                <a:cs typeface="Montserrat"/>
                <a:sym typeface="Montserrat"/>
              </a:rPr>
              <a:t>bienestar</a:t>
            </a:r>
            <a:r>
              <a:rPr lang="en-US" sz="1500" b="0" i="1" u="none" dirty="0">
                <a:solidFill>
                  <a:schemeClr val="dk1"/>
                </a:solidFill>
                <a:latin typeface="Montserrat"/>
                <a:ea typeface="Montserrat"/>
                <a:cs typeface="Montserrat"/>
                <a:sym typeface="Montserrat"/>
              </a:rPr>
              <a:t> animal.</a:t>
            </a:r>
            <a:endParaRPr sz="1500" i="1" dirty="0">
              <a:solidFill>
                <a:schemeClr val="dk1"/>
              </a:solidFill>
              <a:latin typeface="Montserrat"/>
              <a:ea typeface="Montserrat"/>
              <a:cs typeface="Montserrat"/>
              <a:sym typeface="Montserrat"/>
            </a:endParaRPr>
          </a:p>
          <a:p>
            <a:pPr marL="0" lvl="0" indent="0" algn="just" rtl="0">
              <a:spcBef>
                <a:spcPts val="0"/>
              </a:spcBef>
              <a:spcAft>
                <a:spcPts val="0"/>
              </a:spcAft>
              <a:buNone/>
            </a:pPr>
            <a:r>
              <a:rPr lang="en-US" sz="1500" dirty="0">
                <a:solidFill>
                  <a:srgbClr val="0000FF"/>
                </a:solidFill>
                <a:latin typeface="Montserrat"/>
                <a:ea typeface="Montserrat"/>
                <a:cs typeface="Montserrat"/>
                <a:sym typeface="Montserrat"/>
              </a:rPr>
              <a:t>-</a:t>
            </a:r>
            <a:r>
              <a:rPr lang="en-US" sz="1500" dirty="0" err="1">
                <a:solidFill>
                  <a:srgbClr val="0000FF"/>
                </a:solidFill>
                <a:latin typeface="Montserrat"/>
                <a:ea typeface="Montserrat"/>
                <a:cs typeface="Montserrat"/>
                <a:sym typeface="Montserrat"/>
              </a:rPr>
              <a:t>Recuperación</a:t>
            </a:r>
            <a:r>
              <a:rPr lang="en-US" sz="1500" dirty="0">
                <a:solidFill>
                  <a:srgbClr val="0000FF"/>
                </a:solidFill>
                <a:latin typeface="Montserrat"/>
                <a:ea typeface="Montserrat"/>
                <a:cs typeface="Montserrat"/>
                <a:sym typeface="Montserrat"/>
              </a:rPr>
              <a:t> de </a:t>
            </a:r>
            <a:r>
              <a:rPr lang="en-US" sz="1500" dirty="0" err="1">
                <a:solidFill>
                  <a:srgbClr val="0000FF"/>
                </a:solidFill>
                <a:latin typeface="Montserrat"/>
                <a:ea typeface="Montserrat"/>
                <a:cs typeface="Montserrat"/>
                <a:sym typeface="Montserrat"/>
              </a:rPr>
              <a:t>espacios</a:t>
            </a:r>
            <a:r>
              <a:rPr lang="en-US" sz="1500" dirty="0">
                <a:solidFill>
                  <a:srgbClr val="0000FF"/>
                </a:solidFill>
                <a:latin typeface="Montserrat"/>
                <a:ea typeface="Montserrat"/>
                <a:cs typeface="Montserrat"/>
                <a:sym typeface="Montserrat"/>
              </a:rPr>
              <a:t> </a:t>
            </a:r>
            <a:r>
              <a:rPr lang="en-US" sz="1500" dirty="0" err="1">
                <a:solidFill>
                  <a:srgbClr val="0000FF"/>
                </a:solidFill>
                <a:latin typeface="Montserrat"/>
                <a:ea typeface="Montserrat"/>
                <a:cs typeface="Montserrat"/>
                <a:sym typeface="Montserrat"/>
              </a:rPr>
              <a:t>públicos</a:t>
            </a:r>
            <a:r>
              <a:rPr lang="en-US" sz="1500" dirty="0">
                <a:solidFill>
                  <a:srgbClr val="0000FF"/>
                </a:solidFill>
                <a:latin typeface="Montserrat"/>
                <a:ea typeface="Montserrat"/>
                <a:cs typeface="Montserrat"/>
                <a:sym typeface="Montserrat"/>
              </a:rPr>
              <a:t> para las personas y la </a:t>
            </a:r>
            <a:r>
              <a:rPr lang="en-US" sz="1500" dirty="0" err="1">
                <a:solidFill>
                  <a:srgbClr val="0000FF"/>
                </a:solidFill>
                <a:latin typeface="Montserrat"/>
                <a:ea typeface="Montserrat"/>
                <a:cs typeface="Montserrat"/>
                <a:sym typeface="Montserrat"/>
              </a:rPr>
              <a:t>creación</a:t>
            </a:r>
            <a:r>
              <a:rPr lang="en-US" sz="1500" dirty="0">
                <a:solidFill>
                  <a:srgbClr val="0000FF"/>
                </a:solidFill>
                <a:latin typeface="Montserrat"/>
                <a:ea typeface="Montserrat"/>
                <a:cs typeface="Montserrat"/>
                <a:sym typeface="Montserrat"/>
              </a:rPr>
              <a:t> de </a:t>
            </a:r>
            <a:r>
              <a:rPr lang="en-US" sz="1500" dirty="0" err="1">
                <a:solidFill>
                  <a:srgbClr val="0000FF"/>
                </a:solidFill>
                <a:latin typeface="Montserrat"/>
                <a:ea typeface="Montserrat"/>
                <a:cs typeface="Montserrat"/>
                <a:sym typeface="Montserrat"/>
              </a:rPr>
              <a:t>sendas</a:t>
            </a:r>
            <a:r>
              <a:rPr lang="en-US" sz="1500" dirty="0">
                <a:solidFill>
                  <a:srgbClr val="0000FF"/>
                </a:solidFill>
                <a:latin typeface="Montserrat"/>
                <a:ea typeface="Montserrat"/>
                <a:cs typeface="Montserrat"/>
                <a:sym typeface="Montserrat"/>
              </a:rPr>
              <a:t> </a:t>
            </a:r>
            <a:r>
              <a:rPr lang="en-US" sz="1500" dirty="0" err="1">
                <a:solidFill>
                  <a:srgbClr val="0000FF"/>
                </a:solidFill>
                <a:latin typeface="Montserrat"/>
                <a:ea typeface="Montserrat"/>
                <a:cs typeface="Montserrat"/>
                <a:sym typeface="Montserrat"/>
              </a:rPr>
              <a:t>peatonales</a:t>
            </a:r>
            <a:r>
              <a:rPr lang="en-US" sz="1500" dirty="0">
                <a:solidFill>
                  <a:srgbClr val="0000FF"/>
                </a:solidFill>
                <a:latin typeface="Montserrat"/>
                <a:ea typeface="Montserrat"/>
                <a:cs typeface="Montserrat"/>
                <a:sym typeface="Montserrat"/>
              </a:rPr>
              <a:t> y/o </a:t>
            </a:r>
            <a:r>
              <a:rPr lang="en-US" sz="1500" dirty="0" err="1">
                <a:solidFill>
                  <a:srgbClr val="0000FF"/>
                </a:solidFill>
                <a:latin typeface="Montserrat"/>
                <a:ea typeface="Montserrat"/>
                <a:cs typeface="Montserrat"/>
                <a:sym typeface="Montserrat"/>
              </a:rPr>
              <a:t>ciclables</a:t>
            </a:r>
            <a:r>
              <a:rPr lang="en-US" sz="1500" dirty="0">
                <a:solidFill>
                  <a:srgbClr val="0000FF"/>
                </a:solidFill>
                <a:latin typeface="Montserrat"/>
                <a:ea typeface="Montserrat"/>
                <a:cs typeface="Montserrat"/>
                <a:sym typeface="Montserrat"/>
              </a:rPr>
              <a:t> en el </a:t>
            </a:r>
            <a:r>
              <a:rPr lang="en-US" sz="1500" dirty="0" err="1">
                <a:solidFill>
                  <a:srgbClr val="0000FF"/>
                </a:solidFill>
                <a:latin typeface="Montserrat"/>
                <a:ea typeface="Montserrat"/>
                <a:cs typeface="Montserrat"/>
                <a:sym typeface="Montserrat"/>
              </a:rPr>
              <a:t>ámbito</a:t>
            </a:r>
            <a:r>
              <a:rPr lang="en-US" sz="1500" dirty="0">
                <a:solidFill>
                  <a:srgbClr val="0000FF"/>
                </a:solidFill>
                <a:latin typeface="Montserrat"/>
                <a:ea typeface="Montserrat"/>
                <a:cs typeface="Montserrat"/>
                <a:sym typeface="Montserrat"/>
              </a:rPr>
              <a:t> municipal (</a:t>
            </a:r>
            <a:r>
              <a:rPr lang="en-US" sz="1500" b="1" dirty="0">
                <a:solidFill>
                  <a:srgbClr val="0000FF"/>
                </a:solidFill>
                <a:latin typeface="Montserrat"/>
                <a:ea typeface="Montserrat"/>
                <a:cs typeface="Montserrat"/>
                <a:sym typeface="Montserrat"/>
              </a:rPr>
              <a:t>AIRE</a:t>
            </a:r>
            <a:r>
              <a:rPr lang="en-US" sz="1500" dirty="0">
                <a:solidFill>
                  <a:srgbClr val="0000FF"/>
                </a:solidFill>
                <a:latin typeface="Montserrat"/>
                <a:ea typeface="Montserrat"/>
                <a:cs typeface="Montserrat"/>
                <a:sym typeface="Montserrat"/>
              </a:rPr>
              <a:t>).</a:t>
            </a:r>
            <a:endParaRPr sz="1500" dirty="0">
              <a:solidFill>
                <a:srgbClr val="0000FF"/>
              </a:solidFill>
              <a:latin typeface="Montserrat"/>
              <a:ea typeface="Montserrat"/>
              <a:cs typeface="Montserrat"/>
              <a:sym typeface="Montserrat"/>
            </a:endParaRPr>
          </a:p>
          <a:p>
            <a:pPr marL="0" lvl="0" indent="0" algn="just" rtl="0">
              <a:spcBef>
                <a:spcPts val="0"/>
              </a:spcBef>
              <a:spcAft>
                <a:spcPts val="0"/>
              </a:spcAft>
              <a:buNone/>
            </a:pPr>
            <a:r>
              <a:rPr lang="en-US" sz="1500" dirty="0">
                <a:solidFill>
                  <a:srgbClr val="0000FF"/>
                </a:solidFill>
                <a:latin typeface="Montserrat"/>
                <a:ea typeface="Montserrat"/>
                <a:cs typeface="Montserrat"/>
                <a:sym typeface="Montserrat"/>
              </a:rPr>
              <a:t>-</a:t>
            </a:r>
            <a:r>
              <a:rPr lang="en-US" sz="1500" dirty="0" err="1">
                <a:solidFill>
                  <a:srgbClr val="0000FF"/>
                </a:solidFill>
                <a:latin typeface="Montserrat"/>
                <a:ea typeface="Montserrat"/>
                <a:cs typeface="Montserrat"/>
                <a:sym typeface="Montserrat"/>
              </a:rPr>
              <a:t>Paliar</a:t>
            </a:r>
            <a:r>
              <a:rPr lang="en-US" sz="1500" dirty="0">
                <a:solidFill>
                  <a:srgbClr val="0000FF"/>
                </a:solidFill>
                <a:latin typeface="Montserrat"/>
                <a:ea typeface="Montserrat"/>
                <a:cs typeface="Montserrat"/>
                <a:sym typeface="Montserrat"/>
              </a:rPr>
              <a:t> los </a:t>
            </a:r>
            <a:r>
              <a:rPr lang="en-US" sz="1500" dirty="0" err="1">
                <a:solidFill>
                  <a:srgbClr val="0000FF"/>
                </a:solidFill>
                <a:latin typeface="Montserrat"/>
                <a:ea typeface="Montserrat"/>
                <a:cs typeface="Montserrat"/>
                <a:sym typeface="Montserrat"/>
              </a:rPr>
              <a:t>daños</a:t>
            </a:r>
            <a:r>
              <a:rPr lang="en-US" sz="1500" dirty="0">
                <a:solidFill>
                  <a:srgbClr val="0000FF"/>
                </a:solidFill>
                <a:latin typeface="Montserrat"/>
                <a:ea typeface="Montserrat"/>
                <a:cs typeface="Montserrat"/>
                <a:sym typeface="Montserrat"/>
              </a:rPr>
              <a:t> </a:t>
            </a:r>
            <a:r>
              <a:rPr lang="en-US" sz="1500" dirty="0" err="1">
                <a:solidFill>
                  <a:srgbClr val="0000FF"/>
                </a:solidFill>
                <a:latin typeface="Montserrat"/>
                <a:ea typeface="Montserrat"/>
                <a:cs typeface="Montserrat"/>
                <a:sym typeface="Montserrat"/>
              </a:rPr>
              <a:t>causados</a:t>
            </a:r>
            <a:r>
              <a:rPr lang="en-US" sz="1500" dirty="0">
                <a:solidFill>
                  <a:srgbClr val="0000FF"/>
                </a:solidFill>
                <a:latin typeface="Montserrat"/>
                <a:ea typeface="Montserrat"/>
                <a:cs typeface="Montserrat"/>
                <a:sym typeface="Montserrat"/>
              </a:rPr>
              <a:t> </a:t>
            </a:r>
            <a:r>
              <a:rPr lang="en-US" sz="1500" dirty="0" err="1">
                <a:solidFill>
                  <a:srgbClr val="0000FF"/>
                </a:solidFill>
                <a:latin typeface="Montserrat"/>
                <a:ea typeface="Montserrat"/>
                <a:cs typeface="Montserrat"/>
                <a:sym typeface="Montserrat"/>
              </a:rPr>
              <a:t>por</a:t>
            </a:r>
            <a:r>
              <a:rPr lang="en-US" sz="1500" dirty="0">
                <a:solidFill>
                  <a:srgbClr val="0000FF"/>
                </a:solidFill>
                <a:latin typeface="Montserrat"/>
                <a:ea typeface="Montserrat"/>
                <a:cs typeface="Montserrat"/>
                <a:sym typeface="Montserrat"/>
              </a:rPr>
              <a:t> el </a:t>
            </a:r>
            <a:r>
              <a:rPr lang="en-US" sz="1500" dirty="0" err="1">
                <a:solidFill>
                  <a:srgbClr val="0000FF"/>
                </a:solidFill>
                <a:latin typeface="Montserrat"/>
                <a:ea typeface="Montserrat"/>
                <a:cs typeface="Montserrat"/>
                <a:sym typeface="Montserrat"/>
              </a:rPr>
              <a:t>enjambre</a:t>
            </a:r>
            <a:r>
              <a:rPr lang="en-US" sz="1500" dirty="0">
                <a:solidFill>
                  <a:srgbClr val="0000FF"/>
                </a:solidFill>
                <a:latin typeface="Montserrat"/>
                <a:ea typeface="Montserrat"/>
                <a:cs typeface="Montserrat"/>
                <a:sym typeface="Montserrat"/>
              </a:rPr>
              <a:t> de </a:t>
            </a:r>
            <a:r>
              <a:rPr lang="en-US" sz="1500" b="1" dirty="0" err="1">
                <a:solidFill>
                  <a:srgbClr val="0000FF"/>
                </a:solidFill>
                <a:latin typeface="Montserrat"/>
                <a:ea typeface="Montserrat"/>
                <a:cs typeface="Montserrat"/>
                <a:sym typeface="Montserrat"/>
              </a:rPr>
              <a:t>borrascas</a:t>
            </a:r>
            <a:r>
              <a:rPr lang="en-US" sz="1500" dirty="0">
                <a:solidFill>
                  <a:srgbClr val="0000FF"/>
                </a:solidFill>
                <a:latin typeface="Montserrat"/>
                <a:ea typeface="Montserrat"/>
                <a:cs typeface="Montserrat"/>
                <a:sym typeface="Montserrat"/>
              </a:rPr>
              <a:t> </a:t>
            </a:r>
            <a:r>
              <a:rPr lang="en-US" sz="1500" dirty="0" err="1">
                <a:solidFill>
                  <a:srgbClr val="0000FF"/>
                </a:solidFill>
                <a:latin typeface="Montserrat"/>
                <a:ea typeface="Montserrat"/>
                <a:cs typeface="Montserrat"/>
                <a:sym typeface="Montserrat"/>
              </a:rPr>
              <a:t>que</a:t>
            </a:r>
            <a:r>
              <a:rPr lang="en-US" sz="1500" dirty="0">
                <a:solidFill>
                  <a:srgbClr val="0000FF"/>
                </a:solidFill>
                <a:latin typeface="Montserrat"/>
                <a:ea typeface="Montserrat"/>
                <a:cs typeface="Montserrat"/>
                <a:sym typeface="Montserrat"/>
              </a:rPr>
              <a:t> ha </a:t>
            </a:r>
            <a:r>
              <a:rPr lang="en-US" sz="1500" dirty="0" err="1">
                <a:solidFill>
                  <a:srgbClr val="0000FF"/>
                </a:solidFill>
                <a:latin typeface="Montserrat"/>
                <a:ea typeface="Montserrat"/>
                <a:cs typeface="Montserrat"/>
                <a:sym typeface="Montserrat"/>
              </a:rPr>
              <a:t>azotado</a:t>
            </a:r>
            <a:r>
              <a:rPr lang="en-US" sz="1500" dirty="0">
                <a:solidFill>
                  <a:srgbClr val="0000FF"/>
                </a:solidFill>
                <a:latin typeface="Montserrat"/>
                <a:ea typeface="Montserrat"/>
                <a:cs typeface="Montserrat"/>
                <a:sym typeface="Montserrat"/>
              </a:rPr>
              <a:t> la </a:t>
            </a:r>
            <a:r>
              <a:rPr lang="en-US" sz="1500" dirty="0" err="1">
                <a:solidFill>
                  <a:srgbClr val="0000FF"/>
                </a:solidFill>
                <a:latin typeface="Montserrat"/>
                <a:ea typeface="Montserrat"/>
                <a:cs typeface="Montserrat"/>
                <a:sym typeface="Montserrat"/>
              </a:rPr>
              <a:t>provincia</a:t>
            </a:r>
            <a:r>
              <a:rPr lang="en-US" sz="1500" dirty="0">
                <a:solidFill>
                  <a:srgbClr val="0000FF"/>
                </a:solidFill>
                <a:latin typeface="Montserrat"/>
                <a:ea typeface="Montserrat"/>
                <a:cs typeface="Montserrat"/>
                <a:sym typeface="Montserrat"/>
              </a:rPr>
              <a:t>.</a:t>
            </a:r>
            <a:endParaRPr sz="1500" dirty="0">
              <a:solidFill>
                <a:srgbClr val="0000FF"/>
              </a:solidFill>
              <a:latin typeface="Montserrat"/>
              <a:ea typeface="Montserrat"/>
              <a:cs typeface="Montserrat"/>
              <a:sym typeface="Montserrat"/>
            </a:endParaRPr>
          </a:p>
        </p:txBody>
      </p:sp>
      <p:sp>
        <p:nvSpPr>
          <p:cNvPr id="400" name="Google Shape;400;p15"/>
          <p:cNvSpPr txBox="1"/>
          <p:nvPr/>
        </p:nvSpPr>
        <p:spPr>
          <a:xfrm>
            <a:off x="1592943" y="4919436"/>
            <a:ext cx="9216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dirty="0">
                <a:solidFill>
                  <a:srgbClr val="5DA21E"/>
                </a:solidFill>
                <a:latin typeface="Montserrat"/>
                <a:ea typeface="Montserrat"/>
                <a:cs typeface="Montserrat"/>
                <a:sym typeface="Montserrat"/>
              </a:rPr>
              <a:t>BENEFICIARIOS: </a:t>
            </a:r>
            <a:r>
              <a:rPr lang="en-US" sz="1800" b="0" i="0" u="none" dirty="0" err="1">
                <a:solidFill>
                  <a:schemeClr val="dk1"/>
                </a:solidFill>
                <a:latin typeface="Montserrat"/>
                <a:ea typeface="Montserrat"/>
                <a:cs typeface="Montserrat"/>
                <a:sym typeface="Montserrat"/>
              </a:rPr>
              <a:t>municipios</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menores</a:t>
            </a:r>
            <a:r>
              <a:rPr lang="en-US" sz="1800" b="0" i="0" u="none" dirty="0">
                <a:solidFill>
                  <a:schemeClr val="dk1"/>
                </a:solidFill>
                <a:latin typeface="Montserrat"/>
                <a:ea typeface="Montserrat"/>
                <a:cs typeface="Montserrat"/>
                <a:sym typeface="Montserrat"/>
              </a:rPr>
              <a:t> de 20.000 </a:t>
            </a:r>
            <a:r>
              <a:rPr lang="en-US" sz="1800" b="0" i="0" u="none" dirty="0" err="1">
                <a:solidFill>
                  <a:schemeClr val="dk1"/>
                </a:solidFill>
                <a:latin typeface="Montserrat"/>
                <a:ea typeface="Montserrat"/>
                <a:cs typeface="Montserrat"/>
                <a:sym typeface="Montserrat"/>
              </a:rPr>
              <a:t>habitantes</a:t>
            </a:r>
            <a:r>
              <a:rPr lang="en-US" sz="1800" b="0" i="0" u="none" dirty="0">
                <a:solidFill>
                  <a:schemeClr val="dk1"/>
                </a:solidFill>
                <a:latin typeface="Montserrat"/>
                <a:ea typeface="Montserrat"/>
                <a:cs typeface="Montserrat"/>
                <a:sym typeface="Montserrat"/>
              </a:rPr>
              <a:t> y ELAs.</a:t>
            </a:r>
            <a:endParaRPr dirty="0"/>
          </a:p>
        </p:txBody>
      </p:sp>
      <p:sp>
        <p:nvSpPr>
          <p:cNvPr id="401" name="Google Shape;401;p15"/>
          <p:cNvSpPr txBox="1"/>
          <p:nvPr/>
        </p:nvSpPr>
        <p:spPr>
          <a:xfrm>
            <a:off x="1558925" y="6021614"/>
            <a:ext cx="9288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dirty="0">
                <a:solidFill>
                  <a:srgbClr val="5DA21E"/>
                </a:solidFill>
                <a:latin typeface="Montserrat"/>
                <a:ea typeface="Montserrat"/>
                <a:cs typeface="Montserrat"/>
                <a:sym typeface="Montserrat"/>
              </a:rPr>
              <a:t>IMPORTE MÁXIMO FINANCIABLE: </a:t>
            </a:r>
            <a:r>
              <a:rPr lang="en-US" sz="1800" dirty="0">
                <a:solidFill>
                  <a:srgbClr val="0000FF"/>
                </a:solidFill>
                <a:latin typeface="Montserrat"/>
                <a:ea typeface="Montserrat"/>
                <a:cs typeface="Montserrat"/>
                <a:sym typeface="Montserrat"/>
              </a:rPr>
              <a:t>30</a:t>
            </a:r>
            <a:r>
              <a:rPr lang="en-US" sz="1800" b="0" i="0" u="none" dirty="0">
                <a:solidFill>
                  <a:srgbClr val="0000FF"/>
                </a:solidFill>
                <a:latin typeface="Montserrat"/>
                <a:ea typeface="Montserrat"/>
                <a:cs typeface="Montserrat"/>
                <a:sym typeface="Montserrat"/>
              </a:rPr>
              <a:t>.000,00 €</a:t>
            </a:r>
            <a:r>
              <a:rPr lang="en-US" sz="1800" b="0" i="0" u="none" dirty="0">
                <a:solidFill>
                  <a:schemeClr val="dk1"/>
                </a:solidFill>
                <a:latin typeface="Montserrat"/>
                <a:ea typeface="Montserrat"/>
                <a:cs typeface="Montserrat"/>
                <a:sym typeface="Montserrat"/>
              </a:rPr>
              <a:t>.</a:t>
            </a:r>
            <a:endParaRPr dirty="0"/>
          </a:p>
        </p:txBody>
      </p:sp>
      <p:sp>
        <p:nvSpPr>
          <p:cNvPr id="402" name="Google Shape;402;p15"/>
          <p:cNvSpPr/>
          <p:nvPr/>
        </p:nvSpPr>
        <p:spPr>
          <a:xfrm rot="5400000">
            <a:off x="584117" y="4715486"/>
            <a:ext cx="865200" cy="790500"/>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03" name="Google Shape;403;p15" descr="C:\Users\pquerog\Downloads\noun_Government_289436.png"/>
          <p:cNvPicPr preferRelativeResize="0"/>
          <p:nvPr/>
        </p:nvPicPr>
        <p:blipFill rotWithShape="1">
          <a:blip r:embed="rId4">
            <a:alphaModFix/>
          </a:blip>
          <a:srcRect/>
          <a:stretch/>
        </p:blipFill>
        <p:spPr>
          <a:xfrm>
            <a:off x="583293" y="4751161"/>
            <a:ext cx="685800" cy="590550"/>
          </a:xfrm>
          <a:prstGeom prst="rect">
            <a:avLst/>
          </a:prstGeom>
          <a:noFill/>
          <a:ln>
            <a:noFill/>
          </a:ln>
        </p:spPr>
      </p:pic>
      <p:sp>
        <p:nvSpPr>
          <p:cNvPr id="404" name="Google Shape;404;p15"/>
          <p:cNvSpPr/>
          <p:nvPr/>
        </p:nvSpPr>
        <p:spPr>
          <a:xfrm rot="5400000">
            <a:off x="594338" y="2617450"/>
            <a:ext cx="865200" cy="792300"/>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05" name="Google Shape;405;p15"/>
          <p:cNvPicPr preferRelativeResize="0"/>
          <p:nvPr/>
        </p:nvPicPr>
        <p:blipFill rotWithShape="1">
          <a:blip r:embed="rId5">
            <a:alphaModFix/>
          </a:blip>
          <a:srcRect l="20013" r="19947" b="16612"/>
          <a:stretch/>
        </p:blipFill>
        <p:spPr>
          <a:xfrm>
            <a:off x="667438" y="2761976"/>
            <a:ext cx="361950" cy="503237"/>
          </a:xfrm>
          <a:prstGeom prst="rect">
            <a:avLst/>
          </a:prstGeom>
          <a:noFill/>
          <a:ln>
            <a:noFill/>
          </a:ln>
        </p:spPr>
      </p:pic>
      <p:sp>
        <p:nvSpPr>
          <p:cNvPr id="406" name="Google Shape;406;p15"/>
          <p:cNvSpPr/>
          <p:nvPr/>
        </p:nvSpPr>
        <p:spPr>
          <a:xfrm rot="5400000">
            <a:off x="586462" y="5817601"/>
            <a:ext cx="863700" cy="792300"/>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07" name="Google Shape;407;p15"/>
          <p:cNvPicPr preferRelativeResize="0"/>
          <p:nvPr/>
        </p:nvPicPr>
        <p:blipFill rotWithShape="1">
          <a:blip r:embed="rId6">
            <a:alphaModFix/>
          </a:blip>
          <a:srcRect l="3335" b="13276"/>
          <a:stretch/>
        </p:blipFill>
        <p:spPr>
          <a:xfrm>
            <a:off x="658812" y="5912076"/>
            <a:ext cx="576262" cy="517525"/>
          </a:xfrm>
          <a:prstGeom prst="rect">
            <a:avLst/>
          </a:prstGeom>
          <a:noFill/>
          <a:ln>
            <a:noFill/>
          </a:ln>
        </p:spPr>
      </p:pic>
      <p:grpSp>
        <p:nvGrpSpPr>
          <p:cNvPr id="408" name="Google Shape;408;p15"/>
          <p:cNvGrpSpPr/>
          <p:nvPr/>
        </p:nvGrpSpPr>
        <p:grpSpPr>
          <a:xfrm>
            <a:off x="460633" y="1400197"/>
            <a:ext cx="1877286" cy="865152"/>
            <a:chOff x="460633" y="1400197"/>
            <a:chExt cx="1877286" cy="865152"/>
          </a:xfrm>
        </p:grpSpPr>
        <p:sp>
          <p:nvSpPr>
            <p:cNvPr id="409" name="Google Shape;409;p15"/>
            <p:cNvSpPr/>
            <p:nvPr/>
          </p:nvSpPr>
          <p:spPr>
            <a:xfrm>
              <a:off x="481884" y="1400210"/>
              <a:ext cx="866085" cy="865138"/>
            </a:xfrm>
            <a:prstGeom prst="ellipse">
              <a:avLst/>
            </a:prstGeom>
            <a:solidFill>
              <a:srgbClr val="5DA21E"/>
            </a:solidFill>
            <a:ln>
              <a:noFill/>
            </a:ln>
          </p:spPr>
          <p:txBody>
            <a:bodyPr spcFirstLastPara="1" wrap="square" lIns="54925" tIns="27450" rIns="54925" bIns="27450" anchor="ctr" anchorCtr="0">
              <a:noAutofit/>
            </a:bodyPr>
            <a:lstStyle/>
            <a:p>
              <a:pPr marL="0" marR="0" lvl="0" indent="0" algn="l" rtl="0">
                <a:lnSpc>
                  <a:spcPct val="100000"/>
                </a:lnSpc>
                <a:spcBef>
                  <a:spcPts val="0"/>
                </a:spcBef>
                <a:spcAft>
                  <a:spcPts val="0"/>
                </a:spcAft>
                <a:buNone/>
              </a:pPr>
              <a:endParaRPr sz="1081" b="0" i="0" u="none">
                <a:solidFill>
                  <a:schemeClr val="dk1"/>
                </a:solidFill>
                <a:latin typeface="Arial"/>
                <a:ea typeface="Arial"/>
                <a:cs typeface="Arial"/>
                <a:sym typeface="Arial"/>
              </a:endParaRPr>
            </a:p>
          </p:txBody>
        </p:sp>
        <p:pic>
          <p:nvPicPr>
            <p:cNvPr id="410" name="Google Shape;410;p15" descr="C:\Users\pquerog\Downloads\noun-leaves-2252589.png"/>
            <p:cNvPicPr preferRelativeResize="0"/>
            <p:nvPr/>
          </p:nvPicPr>
          <p:blipFill rotWithShape="1">
            <a:blip r:embed="rId7">
              <a:alphaModFix/>
            </a:blip>
            <a:srcRect b="15519"/>
            <a:stretch/>
          </p:blipFill>
          <p:spPr>
            <a:xfrm>
              <a:off x="460633" y="1411836"/>
              <a:ext cx="908557" cy="767272"/>
            </a:xfrm>
            <a:prstGeom prst="rect">
              <a:avLst/>
            </a:prstGeom>
            <a:noFill/>
            <a:ln>
              <a:noFill/>
            </a:ln>
          </p:spPr>
        </p:pic>
        <p:sp>
          <p:nvSpPr>
            <p:cNvPr id="411" name="Google Shape;411;p15"/>
            <p:cNvSpPr/>
            <p:nvPr/>
          </p:nvSpPr>
          <p:spPr>
            <a:xfrm>
              <a:off x="1465316" y="1400197"/>
              <a:ext cx="864192" cy="865139"/>
            </a:xfrm>
            <a:prstGeom prst="ellipse">
              <a:avLst/>
            </a:prstGeom>
            <a:solidFill>
              <a:srgbClr val="5DA21E"/>
            </a:solidFill>
            <a:ln>
              <a:noFill/>
            </a:ln>
          </p:spPr>
          <p:txBody>
            <a:bodyPr spcFirstLastPara="1" wrap="square" lIns="54925" tIns="27450" rIns="54925" bIns="27450" anchor="ctr" anchorCtr="0">
              <a:noAutofit/>
            </a:bodyPr>
            <a:lstStyle/>
            <a:p>
              <a:pPr marL="0" marR="0" lvl="0" indent="0" algn="l" rtl="0">
                <a:lnSpc>
                  <a:spcPct val="100000"/>
                </a:lnSpc>
                <a:spcBef>
                  <a:spcPts val="0"/>
                </a:spcBef>
                <a:spcAft>
                  <a:spcPts val="0"/>
                </a:spcAft>
                <a:buNone/>
              </a:pPr>
              <a:endParaRPr sz="1081" b="0" i="0" u="none">
                <a:solidFill>
                  <a:schemeClr val="dk1"/>
                </a:solidFill>
                <a:latin typeface="Arial"/>
                <a:ea typeface="Arial"/>
                <a:cs typeface="Arial"/>
                <a:sym typeface="Arial"/>
              </a:endParaRPr>
            </a:p>
          </p:txBody>
        </p:sp>
        <p:pic>
          <p:nvPicPr>
            <p:cNvPr id="412" name="Google Shape;412;p15"/>
            <p:cNvPicPr preferRelativeResize="0"/>
            <p:nvPr/>
          </p:nvPicPr>
          <p:blipFill>
            <a:blip r:embed="rId8">
              <a:alphaModFix/>
            </a:blip>
            <a:stretch>
              <a:fillRect/>
            </a:stretch>
          </p:blipFill>
          <p:spPr>
            <a:xfrm>
              <a:off x="1482275" y="1639726"/>
              <a:ext cx="855644" cy="522152"/>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txBox="1">
            <a:spLocks noGrp="1"/>
          </p:cNvSpPr>
          <p:nvPr>
            <p:ph type="title"/>
          </p:nvPr>
        </p:nvSpPr>
        <p:spPr>
          <a:xfrm>
            <a:off x="792162" y="1989137"/>
            <a:ext cx="10920412" cy="7191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DA21E"/>
              </a:buClr>
              <a:buSzPts val="2800"/>
              <a:buFont typeface="Montserrat"/>
              <a:buNone/>
            </a:pPr>
            <a:r>
              <a:rPr lang="en-US" sz="2800" b="1" i="0" u="none" dirty="0">
                <a:solidFill>
                  <a:srgbClr val="5DA21E"/>
                </a:solidFill>
                <a:latin typeface="Montserrat"/>
                <a:ea typeface="Montserrat"/>
                <a:cs typeface="Montserrat"/>
                <a:sym typeface="Montserrat"/>
              </a:rPr>
              <a:t>Plan Integral de</a:t>
            </a:r>
            <a:br>
              <a:rPr lang="en-US" sz="2800" b="1" i="0" u="none" dirty="0">
                <a:solidFill>
                  <a:srgbClr val="5DA21E"/>
                </a:solidFill>
                <a:latin typeface="Montserrat"/>
                <a:ea typeface="Montserrat"/>
                <a:cs typeface="Montserrat"/>
                <a:sym typeface="Montserrat"/>
              </a:rPr>
            </a:br>
            <a:r>
              <a:rPr lang="en-US" sz="2800" b="1" i="0" u="none" dirty="0">
                <a:solidFill>
                  <a:srgbClr val="5DA21E"/>
                </a:solidFill>
                <a:latin typeface="Montserrat"/>
                <a:ea typeface="Montserrat"/>
                <a:cs typeface="Montserrat"/>
                <a:sym typeface="Montserrat"/>
              </a:rPr>
              <a:t>Transición Ecológica, 202</a:t>
            </a:r>
            <a:r>
              <a:rPr lang="en-US" sz="2800" b="1" dirty="0">
                <a:solidFill>
                  <a:srgbClr val="5DA21E"/>
                </a:solidFill>
                <a:latin typeface="Montserrat"/>
                <a:ea typeface="Montserrat"/>
                <a:cs typeface="Montserrat"/>
                <a:sym typeface="Montserrat"/>
              </a:rPr>
              <a:t>6</a:t>
            </a:r>
            <a:endParaRPr dirty="0"/>
          </a:p>
        </p:txBody>
      </p:sp>
      <p:pic>
        <p:nvPicPr>
          <p:cNvPr id="178" name="Google Shape;178;p2"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179" name="Google Shape;179;p2"/>
          <p:cNvSpPr txBox="1"/>
          <p:nvPr/>
        </p:nvSpPr>
        <p:spPr>
          <a:xfrm>
            <a:off x="838200" y="3360737"/>
            <a:ext cx="50403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a:solidFill>
                  <a:srgbClr val="5DA21E"/>
                </a:solidFill>
                <a:latin typeface="Montserrat"/>
                <a:ea typeface="Montserrat"/>
                <a:cs typeface="Montserrat"/>
                <a:sym typeface="Montserrat"/>
              </a:rPr>
              <a:t>¿QUÉ ES?:</a:t>
            </a:r>
            <a:endParaRPr/>
          </a:p>
          <a:p>
            <a:pPr marL="0" marR="0" lvl="0" indent="0" algn="l" rtl="0">
              <a:lnSpc>
                <a:spcPct val="100000"/>
              </a:lnSpc>
              <a:spcBef>
                <a:spcPts val="1200"/>
              </a:spcBef>
              <a:spcAft>
                <a:spcPts val="0"/>
              </a:spcAft>
              <a:buClr>
                <a:schemeClr val="dk1"/>
              </a:buClr>
              <a:buSzPts val="1800"/>
              <a:buFont typeface="Montserrat"/>
              <a:buNone/>
            </a:pPr>
            <a:r>
              <a:rPr lang="en-US" sz="1800" b="0" i="0" u="none">
                <a:solidFill>
                  <a:schemeClr val="dk1"/>
                </a:solidFill>
                <a:latin typeface="Montserrat"/>
                <a:ea typeface="Montserrat"/>
                <a:cs typeface="Montserrat"/>
                <a:sym typeface="Montserrat"/>
              </a:rPr>
              <a:t>Un plan que aglutina todos los </a:t>
            </a:r>
            <a:r>
              <a:rPr lang="en-US" sz="1800" b="1" i="0" u="none">
                <a:solidFill>
                  <a:schemeClr val="dk1"/>
                </a:solidFill>
                <a:latin typeface="Montserrat"/>
                <a:ea typeface="Montserrat"/>
                <a:cs typeface="Montserrat"/>
                <a:sym typeface="Montserrat"/>
              </a:rPr>
              <a:t>programas de cooperación </a:t>
            </a:r>
            <a:r>
              <a:rPr lang="en-US" sz="1800" b="0" i="0" u="none">
                <a:solidFill>
                  <a:schemeClr val="dk1"/>
                </a:solidFill>
                <a:latin typeface="Montserrat"/>
                <a:ea typeface="Montserrat"/>
                <a:cs typeface="Montserrat"/>
                <a:sym typeface="Montserrat"/>
              </a:rPr>
              <a:t>del Área de Transición Ecológica para los gobiernos locales gaditano</a:t>
            </a:r>
            <a:r>
              <a:rPr lang="en-US" sz="1800">
                <a:solidFill>
                  <a:schemeClr val="dk1"/>
                </a:solidFill>
                <a:latin typeface="Montserrat"/>
                <a:ea typeface="Montserrat"/>
                <a:cs typeface="Montserrat"/>
                <a:sym typeface="Montserrat"/>
              </a:rPr>
              <a:t>s.</a:t>
            </a:r>
            <a:endParaRPr sz="1800">
              <a:solidFill>
                <a:schemeClr val="dk1"/>
              </a:solidFill>
              <a:latin typeface="Montserrat"/>
              <a:ea typeface="Montserrat"/>
              <a:cs typeface="Montserrat"/>
              <a:sym typeface="Montserrat"/>
            </a:endParaRPr>
          </a:p>
          <a:p>
            <a:pPr marL="0" marR="0" lvl="0" indent="0" algn="l" rtl="0">
              <a:lnSpc>
                <a:spcPct val="100000"/>
              </a:lnSpc>
              <a:spcBef>
                <a:spcPts val="1200"/>
              </a:spcBef>
              <a:spcAft>
                <a:spcPts val="0"/>
              </a:spcAft>
              <a:buClr>
                <a:schemeClr val="dk1"/>
              </a:buClr>
              <a:buSzPts val="1800"/>
              <a:buFont typeface="Montserrat"/>
              <a:buNone/>
            </a:pPr>
            <a:r>
              <a:rPr lang="en-US" sz="1800">
                <a:solidFill>
                  <a:schemeClr val="dk1"/>
                </a:solidFill>
                <a:latin typeface="Montserrat"/>
                <a:ea typeface="Montserrat"/>
                <a:cs typeface="Montserrat"/>
                <a:sym typeface="Montserrat"/>
              </a:rPr>
              <a:t>2026 - Segunda convocatoria</a:t>
            </a:r>
            <a:r>
              <a:rPr lang="en-US" sz="1800" b="0" i="0" u="none">
                <a:solidFill>
                  <a:schemeClr val="dk1"/>
                </a:solidFill>
                <a:latin typeface="Montserrat"/>
                <a:ea typeface="Montserrat"/>
                <a:cs typeface="Montserrat"/>
                <a:sym typeface="Montserrat"/>
              </a:rPr>
              <a:t>.</a:t>
            </a:r>
            <a:endParaRPr/>
          </a:p>
        </p:txBody>
      </p:sp>
      <p:sp>
        <p:nvSpPr>
          <p:cNvPr id="180" name="Google Shape;180;p2"/>
          <p:cNvSpPr/>
          <p:nvPr/>
        </p:nvSpPr>
        <p:spPr>
          <a:xfrm rot="5400000">
            <a:off x="6973887" y="2190750"/>
            <a:ext cx="4319587" cy="3627437"/>
          </a:xfrm>
          <a:custGeom>
            <a:avLst/>
            <a:gdLst/>
            <a:ahLst/>
            <a:cxnLst/>
            <a:rect l="l" t="t" r="r" b="b"/>
            <a:pathLst>
              <a:path w="10000" h="10000" extrusionOk="0">
                <a:moveTo>
                  <a:pt x="0" y="5000"/>
                </a:moveTo>
                <a:lnTo>
                  <a:pt x="2000" y="0"/>
                </a:lnTo>
                <a:lnTo>
                  <a:pt x="8000" y="0"/>
                </a:lnTo>
                <a:lnTo>
                  <a:pt x="10000" y="5000"/>
                </a:lnTo>
                <a:lnTo>
                  <a:pt x="8000" y="10000"/>
                </a:lnTo>
                <a:lnTo>
                  <a:pt x="2000" y="10000"/>
                </a:lnTo>
                <a:lnTo>
                  <a:pt x="0" y="5000"/>
                </a:lnTo>
                <a:close/>
              </a:path>
            </a:pathLst>
          </a:custGeom>
          <a:noFill/>
          <a:ln w="28575"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1" name="Google Shape;181;p2"/>
          <p:cNvSpPr/>
          <p:nvPr/>
        </p:nvSpPr>
        <p:spPr>
          <a:xfrm>
            <a:off x="8520112" y="1404937"/>
            <a:ext cx="1223962" cy="122555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2" name="Google Shape;182;p2"/>
          <p:cNvSpPr/>
          <p:nvPr/>
        </p:nvSpPr>
        <p:spPr>
          <a:xfrm>
            <a:off x="10347325" y="2349500"/>
            <a:ext cx="1223962" cy="1223962"/>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3" name="Google Shape;183;p2"/>
          <p:cNvSpPr/>
          <p:nvPr/>
        </p:nvSpPr>
        <p:spPr>
          <a:xfrm>
            <a:off x="6678612" y="2363787"/>
            <a:ext cx="1223962" cy="1223962"/>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4" name="Google Shape;184;p2"/>
          <p:cNvSpPr/>
          <p:nvPr/>
        </p:nvSpPr>
        <p:spPr>
          <a:xfrm>
            <a:off x="6732587" y="4319587"/>
            <a:ext cx="1223962" cy="1223962"/>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5" name="Google Shape;185;p2"/>
          <p:cNvSpPr/>
          <p:nvPr/>
        </p:nvSpPr>
        <p:spPr>
          <a:xfrm>
            <a:off x="10347325" y="4292600"/>
            <a:ext cx="1223962" cy="1223962"/>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6" name="Google Shape;186;p2"/>
          <p:cNvSpPr/>
          <p:nvPr/>
        </p:nvSpPr>
        <p:spPr>
          <a:xfrm>
            <a:off x="8520112" y="5197475"/>
            <a:ext cx="1223962" cy="1223962"/>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7" name="Google Shape;187;p2"/>
          <p:cNvSpPr/>
          <p:nvPr/>
        </p:nvSpPr>
        <p:spPr>
          <a:xfrm>
            <a:off x="8297862" y="2947987"/>
            <a:ext cx="1719262" cy="1712912"/>
          </a:xfrm>
          <a:custGeom>
            <a:avLst/>
            <a:gdLst/>
            <a:ahLst/>
            <a:cxnLst/>
            <a:rect l="l" t="t" r="r" b="b"/>
            <a:pathLst>
              <a:path w="1719262" h="1712912" extrusionOk="0">
                <a:moveTo>
                  <a:pt x="0" y="856456"/>
                </a:moveTo>
                <a:lnTo>
                  <a:pt x="164175" y="327138"/>
                </a:lnTo>
                <a:lnTo>
                  <a:pt x="593991" y="2"/>
                </a:lnTo>
                <a:lnTo>
                  <a:pt x="1125271" y="2"/>
                </a:lnTo>
                <a:lnTo>
                  <a:pt x="1555087" y="327138"/>
                </a:lnTo>
                <a:lnTo>
                  <a:pt x="1719262" y="856456"/>
                </a:lnTo>
                <a:lnTo>
                  <a:pt x="1555087" y="1385774"/>
                </a:lnTo>
                <a:lnTo>
                  <a:pt x="1125271" y="1712910"/>
                </a:lnTo>
                <a:lnTo>
                  <a:pt x="593991" y="1712910"/>
                </a:lnTo>
                <a:lnTo>
                  <a:pt x="164175" y="1385774"/>
                </a:lnTo>
                <a:close/>
              </a:path>
            </a:pathLst>
          </a:cu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88" name="Google Shape;188;p2" descr="C:\Users\pquerog\Downloads\noun_Lighthouse_2541466.png"/>
          <p:cNvPicPr preferRelativeResize="0"/>
          <p:nvPr/>
        </p:nvPicPr>
        <p:blipFill rotWithShape="1">
          <a:blip r:embed="rId4">
            <a:alphaModFix/>
          </a:blip>
          <a:srcRect/>
          <a:stretch/>
        </p:blipFill>
        <p:spPr>
          <a:xfrm>
            <a:off x="8361362" y="3067050"/>
            <a:ext cx="1643062" cy="1395412"/>
          </a:xfrm>
          <a:prstGeom prst="rect">
            <a:avLst/>
          </a:prstGeom>
          <a:noFill/>
          <a:ln>
            <a:noFill/>
          </a:ln>
        </p:spPr>
      </p:pic>
      <p:pic>
        <p:nvPicPr>
          <p:cNvPr id="189" name="Google Shape;189;p2" descr="C:\Users\pquerog\Downloads\noun_Government_289436.png"/>
          <p:cNvPicPr preferRelativeResize="0"/>
          <p:nvPr/>
        </p:nvPicPr>
        <p:blipFill rotWithShape="1">
          <a:blip r:embed="rId5">
            <a:alphaModFix/>
          </a:blip>
          <a:srcRect/>
          <a:stretch/>
        </p:blipFill>
        <p:spPr>
          <a:xfrm>
            <a:off x="8613775" y="1484312"/>
            <a:ext cx="1009650" cy="871537"/>
          </a:xfrm>
          <a:prstGeom prst="rect">
            <a:avLst/>
          </a:prstGeom>
          <a:noFill/>
          <a:ln>
            <a:noFill/>
          </a:ln>
        </p:spPr>
      </p:pic>
      <p:pic>
        <p:nvPicPr>
          <p:cNvPr id="190" name="Google Shape;190;p2" descr="C:\Users\pquerog\Downloads\noun_Government_289436.png"/>
          <p:cNvPicPr preferRelativeResize="0"/>
          <p:nvPr/>
        </p:nvPicPr>
        <p:blipFill rotWithShape="1">
          <a:blip r:embed="rId5">
            <a:alphaModFix/>
          </a:blip>
          <a:srcRect/>
          <a:stretch/>
        </p:blipFill>
        <p:spPr>
          <a:xfrm>
            <a:off x="6786562" y="2486025"/>
            <a:ext cx="1008062" cy="871537"/>
          </a:xfrm>
          <a:prstGeom prst="rect">
            <a:avLst/>
          </a:prstGeom>
          <a:noFill/>
          <a:ln>
            <a:noFill/>
          </a:ln>
        </p:spPr>
      </p:pic>
      <p:pic>
        <p:nvPicPr>
          <p:cNvPr id="191" name="Google Shape;191;p2" descr="C:\Users\pquerog\Downloads\noun_Government_289436.png"/>
          <p:cNvPicPr preferRelativeResize="0"/>
          <p:nvPr/>
        </p:nvPicPr>
        <p:blipFill rotWithShape="1">
          <a:blip r:embed="rId5">
            <a:alphaModFix/>
          </a:blip>
          <a:srcRect/>
          <a:stretch/>
        </p:blipFill>
        <p:spPr>
          <a:xfrm>
            <a:off x="6815137" y="4437062"/>
            <a:ext cx="1009650" cy="871537"/>
          </a:xfrm>
          <a:prstGeom prst="rect">
            <a:avLst/>
          </a:prstGeom>
          <a:noFill/>
          <a:ln>
            <a:noFill/>
          </a:ln>
        </p:spPr>
      </p:pic>
      <p:pic>
        <p:nvPicPr>
          <p:cNvPr id="192" name="Google Shape;192;p2" descr="C:\Users\pquerog\Downloads\noun_Government_289436.png"/>
          <p:cNvPicPr preferRelativeResize="0"/>
          <p:nvPr/>
        </p:nvPicPr>
        <p:blipFill rotWithShape="1">
          <a:blip r:embed="rId5">
            <a:alphaModFix/>
          </a:blip>
          <a:srcRect/>
          <a:stretch/>
        </p:blipFill>
        <p:spPr>
          <a:xfrm>
            <a:off x="8615362" y="5300662"/>
            <a:ext cx="1009650" cy="871537"/>
          </a:xfrm>
          <a:prstGeom prst="rect">
            <a:avLst/>
          </a:prstGeom>
          <a:noFill/>
          <a:ln>
            <a:noFill/>
          </a:ln>
        </p:spPr>
      </p:pic>
      <p:pic>
        <p:nvPicPr>
          <p:cNvPr id="193" name="Google Shape;193;p2" descr="C:\Users\pquerog\Downloads\noun_Government_289436.png"/>
          <p:cNvPicPr preferRelativeResize="0"/>
          <p:nvPr/>
        </p:nvPicPr>
        <p:blipFill rotWithShape="1">
          <a:blip r:embed="rId5">
            <a:alphaModFix/>
          </a:blip>
          <a:srcRect/>
          <a:stretch/>
        </p:blipFill>
        <p:spPr>
          <a:xfrm>
            <a:off x="10455275" y="2486025"/>
            <a:ext cx="1008062" cy="871537"/>
          </a:xfrm>
          <a:prstGeom prst="rect">
            <a:avLst/>
          </a:prstGeom>
          <a:noFill/>
          <a:ln>
            <a:noFill/>
          </a:ln>
        </p:spPr>
      </p:pic>
      <p:pic>
        <p:nvPicPr>
          <p:cNvPr id="194" name="Google Shape;194;p2" descr="C:\Users\pquerog\Downloads\noun_Government_289436.png"/>
          <p:cNvPicPr preferRelativeResize="0"/>
          <p:nvPr/>
        </p:nvPicPr>
        <p:blipFill rotWithShape="1">
          <a:blip r:embed="rId5">
            <a:alphaModFix/>
          </a:blip>
          <a:srcRect/>
          <a:stretch/>
        </p:blipFill>
        <p:spPr>
          <a:xfrm>
            <a:off x="10455275" y="4430712"/>
            <a:ext cx="1008062" cy="869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16"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418" name="Google Shape;418;p16"/>
          <p:cNvSpPr txBox="1"/>
          <p:nvPr/>
        </p:nvSpPr>
        <p:spPr>
          <a:xfrm>
            <a:off x="261937" y="2924175"/>
            <a:ext cx="4608512"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Montserrat"/>
              <a:buNone/>
            </a:pPr>
            <a:r>
              <a:rPr lang="en-US" sz="1800" b="1" dirty="0">
                <a:solidFill>
                  <a:srgbClr val="5DA21E"/>
                </a:solidFill>
                <a:latin typeface="Montserrat"/>
                <a:ea typeface="Montserrat"/>
                <a:cs typeface="Montserrat"/>
                <a:sym typeface="Montserrat"/>
              </a:rPr>
              <a:t>ACTUACIONES FINANCIABLES</a:t>
            </a:r>
            <a:r>
              <a:rPr lang="en-US" sz="1800" b="1" dirty="0" smtClean="0">
                <a:solidFill>
                  <a:srgbClr val="5DA21E"/>
                </a:solidFill>
                <a:latin typeface="Montserrat"/>
                <a:ea typeface="Montserrat"/>
                <a:cs typeface="Montserrat"/>
                <a:sym typeface="Montserrat"/>
              </a:rPr>
              <a:t>:</a:t>
            </a:r>
            <a:endParaRPr lang="en-US" sz="1800" b="1" dirty="0">
              <a:solidFill>
                <a:srgbClr val="5DA21E"/>
              </a:solidFill>
              <a:latin typeface="Montserrat"/>
              <a:ea typeface="Montserrat"/>
              <a:cs typeface="Montserrat"/>
              <a:sym typeface="Montserrat"/>
            </a:endParaRPr>
          </a:p>
        </p:txBody>
      </p:sp>
      <p:grpSp>
        <p:nvGrpSpPr>
          <p:cNvPr id="419" name="Google Shape;419;p16"/>
          <p:cNvGrpSpPr/>
          <p:nvPr/>
        </p:nvGrpSpPr>
        <p:grpSpPr>
          <a:xfrm>
            <a:off x="1621673" y="3591843"/>
            <a:ext cx="2598300" cy="2524286"/>
            <a:chOff x="1630300" y="3333050"/>
            <a:chExt cx="2598300" cy="3243000"/>
          </a:xfrm>
        </p:grpSpPr>
        <p:sp>
          <p:nvSpPr>
            <p:cNvPr id="420" name="Google Shape;420;p16"/>
            <p:cNvSpPr txBox="1"/>
            <p:nvPr/>
          </p:nvSpPr>
          <p:spPr>
            <a:xfrm rot="-5400000">
              <a:off x="1307950" y="3655400"/>
              <a:ext cx="3243000" cy="2598300"/>
            </a:xfrm>
            <a:prstGeom prst="rect">
              <a:avLst/>
            </a:prstGeom>
            <a:noFill/>
            <a:ln w="127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1" name="Google Shape;421;p16"/>
            <p:cNvSpPr txBox="1"/>
            <p:nvPr/>
          </p:nvSpPr>
          <p:spPr>
            <a:xfrm>
              <a:off x="1702299" y="3371808"/>
              <a:ext cx="2520300" cy="2431394"/>
            </a:xfrm>
            <a:prstGeom prst="rect">
              <a:avLst/>
            </a:prstGeom>
            <a:noFill/>
            <a:ln>
              <a:noFill/>
            </a:ln>
          </p:spPr>
          <p:txBody>
            <a:bodyPr spcFirstLastPara="1" wrap="square" lIns="91425" tIns="45700" rIns="91425" bIns="45700" anchor="t" anchorCtr="0">
              <a:spAutoFit/>
            </a:bodyPr>
            <a:lstStyle/>
            <a:p>
              <a:pPr marL="0" marR="0" lvl="0" indent="-88900" algn="l" rtl="0">
                <a:lnSpc>
                  <a:spcPct val="100000"/>
                </a:lnSpc>
                <a:spcBef>
                  <a:spcPts val="600"/>
                </a:spcBef>
                <a:spcAft>
                  <a:spcPts val="0"/>
                </a:spcAft>
                <a:buClr>
                  <a:schemeClr val="dk1"/>
                </a:buClr>
                <a:buSzPts val="1400"/>
                <a:buChar char="•"/>
              </a:pPr>
              <a:r>
                <a:rPr lang="en-US" sz="1400" b="0" i="0" u="none" dirty="0">
                  <a:solidFill>
                    <a:schemeClr val="dk1"/>
                  </a:solidFill>
                  <a:latin typeface="Montserrat"/>
                  <a:ea typeface="Montserrat"/>
                  <a:cs typeface="Montserrat"/>
                  <a:sym typeface="Montserrat"/>
                </a:rPr>
                <a:t> Medio </a:t>
              </a:r>
              <a:r>
                <a:rPr lang="en-US" sz="1400" b="0" i="0" u="none" dirty="0" err="1">
                  <a:solidFill>
                    <a:schemeClr val="dk1"/>
                  </a:solidFill>
                  <a:latin typeface="Montserrat"/>
                  <a:ea typeface="Montserrat"/>
                  <a:cs typeface="Montserrat"/>
                  <a:sym typeface="Montserrat"/>
                </a:rPr>
                <a:t>ambiente</a:t>
              </a:r>
              <a:r>
                <a:rPr lang="en-US" sz="1400" b="0" i="0" u="none" dirty="0">
                  <a:solidFill>
                    <a:schemeClr val="dk1"/>
                  </a:solidFill>
                  <a:latin typeface="Montserrat"/>
                  <a:ea typeface="Montserrat"/>
                  <a:cs typeface="Montserrat"/>
                  <a:sym typeface="Montserrat"/>
                </a:rPr>
                <a:t>.</a:t>
              </a:r>
              <a:endParaRPr dirty="0"/>
            </a:p>
            <a:p>
              <a:pPr marL="0" marR="0" lvl="0" indent="-88900" algn="l" rtl="0">
                <a:lnSpc>
                  <a:spcPct val="100000"/>
                </a:lnSpc>
                <a:spcBef>
                  <a:spcPts val="600"/>
                </a:spcBef>
                <a:spcAft>
                  <a:spcPts val="0"/>
                </a:spcAft>
                <a:buClr>
                  <a:schemeClr val="dk1"/>
                </a:buClr>
                <a:buSzPts val="1400"/>
                <a:buChar char="•"/>
              </a:pP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Prevención</a:t>
              </a: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ambiental</a:t>
              </a:r>
              <a:r>
                <a:rPr lang="en-US" sz="1400" b="0" i="0" u="none" dirty="0">
                  <a:solidFill>
                    <a:schemeClr val="dk1"/>
                  </a:solidFill>
                  <a:latin typeface="Montserrat"/>
                  <a:ea typeface="Montserrat"/>
                  <a:cs typeface="Montserrat"/>
                  <a:sym typeface="Montserrat"/>
                </a:rPr>
                <a:t>.</a:t>
              </a:r>
              <a:endParaRPr dirty="0"/>
            </a:p>
            <a:p>
              <a:pPr marL="0" marR="0" lvl="0" indent="-88900" algn="l" rtl="0">
                <a:lnSpc>
                  <a:spcPct val="100000"/>
                </a:lnSpc>
                <a:spcBef>
                  <a:spcPts val="600"/>
                </a:spcBef>
                <a:spcAft>
                  <a:spcPts val="0"/>
                </a:spcAft>
                <a:buClr>
                  <a:schemeClr val="dk1"/>
                </a:buClr>
                <a:buSzPts val="1400"/>
                <a:buChar char="•"/>
              </a:pP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Cambio</a:t>
              </a: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climático</a:t>
              </a:r>
              <a:r>
                <a:rPr lang="en-US" sz="1400" b="0" i="0" u="none" dirty="0">
                  <a:solidFill>
                    <a:schemeClr val="dk1"/>
                  </a:solidFill>
                  <a:latin typeface="Montserrat"/>
                  <a:ea typeface="Montserrat"/>
                  <a:cs typeface="Montserrat"/>
                  <a:sym typeface="Montserrat"/>
                </a:rPr>
                <a:t>.</a:t>
              </a:r>
              <a:endParaRPr dirty="0"/>
            </a:p>
            <a:p>
              <a:pPr marL="0" marR="0" lvl="0" indent="-88900" algn="l" rtl="0">
                <a:lnSpc>
                  <a:spcPct val="100000"/>
                </a:lnSpc>
                <a:spcBef>
                  <a:spcPts val="600"/>
                </a:spcBef>
                <a:spcAft>
                  <a:spcPts val="0"/>
                </a:spcAft>
                <a:buClr>
                  <a:schemeClr val="dk1"/>
                </a:buClr>
                <a:buSzPts val="1400"/>
                <a:buChar char="•"/>
              </a:pP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Economía</a:t>
              </a:r>
              <a:r>
                <a:rPr lang="en-US" sz="1400" b="0" i="0" u="none" dirty="0">
                  <a:solidFill>
                    <a:schemeClr val="dk1"/>
                  </a:solidFill>
                  <a:latin typeface="Montserrat"/>
                  <a:ea typeface="Montserrat"/>
                  <a:cs typeface="Montserrat"/>
                  <a:sym typeface="Montserrat"/>
                </a:rPr>
                <a:t> circular.</a:t>
              </a:r>
              <a:endParaRPr dirty="0"/>
            </a:p>
            <a:p>
              <a:pPr marL="0" marR="0" lvl="0" indent="-88900" algn="l" rtl="0">
                <a:lnSpc>
                  <a:spcPct val="100000"/>
                </a:lnSpc>
                <a:spcBef>
                  <a:spcPts val="600"/>
                </a:spcBef>
                <a:spcAft>
                  <a:spcPts val="0"/>
                </a:spcAft>
                <a:buClr>
                  <a:schemeClr val="dk1"/>
                </a:buClr>
                <a:buSzPts val="1400"/>
                <a:buChar char="•"/>
              </a:pP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Sanidad</a:t>
              </a: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ambiental</a:t>
              </a:r>
              <a:r>
                <a:rPr lang="en-US" sz="1400" b="0" i="0" u="none" dirty="0">
                  <a:solidFill>
                    <a:schemeClr val="dk1"/>
                  </a:solidFill>
                  <a:latin typeface="Montserrat"/>
                  <a:ea typeface="Montserrat"/>
                  <a:cs typeface="Montserrat"/>
                  <a:sym typeface="Montserrat"/>
                </a:rPr>
                <a:t>.</a:t>
              </a:r>
              <a:endParaRPr dirty="0"/>
            </a:p>
            <a:p>
              <a:pPr marL="0" marR="0" lvl="0" indent="-88900" algn="l" rtl="0">
                <a:lnSpc>
                  <a:spcPct val="100000"/>
                </a:lnSpc>
                <a:spcBef>
                  <a:spcPts val="600"/>
                </a:spcBef>
                <a:spcAft>
                  <a:spcPts val="0"/>
                </a:spcAft>
                <a:buClr>
                  <a:schemeClr val="dk1"/>
                </a:buClr>
                <a:buSzPts val="1400"/>
                <a:buChar char="•"/>
              </a:pP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Bienestar</a:t>
              </a:r>
              <a:r>
                <a:rPr lang="en-US" sz="1400" b="0" i="0" u="none" dirty="0">
                  <a:solidFill>
                    <a:schemeClr val="dk1"/>
                  </a:solidFill>
                  <a:latin typeface="Montserrat"/>
                  <a:ea typeface="Montserrat"/>
                  <a:cs typeface="Montserrat"/>
                  <a:sym typeface="Montserrat"/>
                </a:rPr>
                <a:t> animal.</a:t>
              </a:r>
              <a:endParaRPr sz="1400" b="0" i="0" u="none" dirty="0">
                <a:solidFill>
                  <a:schemeClr val="dk1"/>
                </a:solidFill>
                <a:latin typeface="Montserrat"/>
                <a:ea typeface="Montserrat"/>
                <a:cs typeface="Montserrat"/>
                <a:sym typeface="Montserrat"/>
              </a:endParaRPr>
            </a:p>
            <a:p>
              <a:pPr marL="0" marR="0" lvl="0" indent="-88900" algn="l" rtl="0">
                <a:lnSpc>
                  <a:spcPct val="100000"/>
                </a:lnSpc>
                <a:spcBef>
                  <a:spcPts val="600"/>
                </a:spcBef>
                <a:spcAft>
                  <a:spcPts val="0"/>
                </a:spcAft>
                <a:buClr>
                  <a:schemeClr val="dk1"/>
                </a:buClr>
                <a:buSzPts val="1400"/>
                <a:buFont typeface="Montserrat"/>
                <a:buChar char="•"/>
              </a:pPr>
              <a:r>
                <a:rPr lang="en-US" dirty="0">
                  <a:solidFill>
                    <a:schemeClr val="dk1"/>
                  </a:solidFill>
                  <a:latin typeface="Montserrat"/>
                  <a:ea typeface="Montserrat"/>
                  <a:cs typeface="Montserrat"/>
                  <a:sym typeface="Montserrat"/>
                </a:rPr>
                <a:t> </a:t>
              </a:r>
              <a:r>
                <a:rPr lang="en-US" dirty="0" err="1">
                  <a:solidFill>
                    <a:srgbClr val="0000FF"/>
                  </a:solidFill>
                  <a:latin typeface="Montserrat"/>
                  <a:ea typeface="Montserrat"/>
                  <a:cs typeface="Montserrat"/>
                  <a:sym typeface="Montserrat"/>
                </a:rPr>
                <a:t>Enjambre</a:t>
              </a:r>
              <a:r>
                <a:rPr lang="en-US" dirty="0">
                  <a:solidFill>
                    <a:srgbClr val="0000FF"/>
                  </a:solidFill>
                  <a:latin typeface="Montserrat"/>
                  <a:ea typeface="Montserrat"/>
                  <a:cs typeface="Montserrat"/>
                  <a:sym typeface="Montserrat"/>
                </a:rPr>
                <a:t> de </a:t>
              </a:r>
              <a:r>
                <a:rPr lang="en-US" dirty="0" err="1">
                  <a:solidFill>
                    <a:srgbClr val="0000FF"/>
                  </a:solidFill>
                  <a:latin typeface="Montserrat"/>
                  <a:ea typeface="Montserrat"/>
                  <a:cs typeface="Montserrat"/>
                  <a:sym typeface="Montserrat"/>
                </a:rPr>
                <a:t>borrascas</a:t>
              </a:r>
              <a:endParaRPr dirty="0">
                <a:solidFill>
                  <a:srgbClr val="0000FF"/>
                </a:solidFill>
                <a:latin typeface="Montserrat"/>
                <a:ea typeface="Montserrat"/>
                <a:cs typeface="Montserrat"/>
                <a:sym typeface="Montserrat"/>
              </a:endParaRPr>
            </a:p>
            <a:p>
              <a:pPr marL="0" marR="0" lvl="0" indent="-88900" algn="l" rtl="0">
                <a:lnSpc>
                  <a:spcPct val="100000"/>
                </a:lnSpc>
                <a:spcBef>
                  <a:spcPts val="600"/>
                </a:spcBef>
                <a:spcAft>
                  <a:spcPts val="0"/>
                </a:spcAft>
                <a:buClr>
                  <a:srgbClr val="0000FF"/>
                </a:buClr>
                <a:buSzPts val="1400"/>
                <a:buFont typeface="Montserrat"/>
                <a:buChar char="•"/>
              </a:pPr>
              <a:r>
                <a:rPr lang="en-US" dirty="0">
                  <a:solidFill>
                    <a:srgbClr val="0000FF"/>
                  </a:solidFill>
                  <a:latin typeface="Montserrat"/>
                  <a:ea typeface="Montserrat"/>
                  <a:cs typeface="Montserrat"/>
                  <a:sym typeface="Montserrat"/>
                </a:rPr>
                <a:t> Plan AIRE</a:t>
              </a:r>
              <a:endParaRPr dirty="0">
                <a:solidFill>
                  <a:srgbClr val="0000FF"/>
                </a:solidFill>
                <a:latin typeface="Montserrat"/>
                <a:ea typeface="Montserrat"/>
                <a:cs typeface="Montserrat"/>
                <a:sym typeface="Montserrat"/>
              </a:endParaRPr>
            </a:p>
          </p:txBody>
        </p:sp>
      </p:grpSp>
      <p:sp>
        <p:nvSpPr>
          <p:cNvPr id="422" name="Google Shape;422;p16"/>
          <p:cNvSpPr txBox="1"/>
          <p:nvPr/>
        </p:nvSpPr>
        <p:spPr>
          <a:xfrm>
            <a:off x="6886575" y="2544762"/>
            <a:ext cx="2520950" cy="307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Montserrat"/>
              <a:buNone/>
            </a:pPr>
            <a:r>
              <a:rPr lang="en-US" sz="1400" b="1" i="0" u="none">
                <a:solidFill>
                  <a:schemeClr val="dk1"/>
                </a:solidFill>
                <a:latin typeface="Montserrat"/>
                <a:ea typeface="Montserrat"/>
                <a:cs typeface="Montserrat"/>
                <a:sym typeface="Montserrat"/>
              </a:rPr>
              <a:t>GASTOS CORRIENTES</a:t>
            </a:r>
            <a:endParaRPr/>
          </a:p>
        </p:txBody>
      </p:sp>
      <p:sp>
        <p:nvSpPr>
          <p:cNvPr id="423" name="Google Shape;423;p16"/>
          <p:cNvSpPr txBox="1"/>
          <p:nvPr/>
        </p:nvSpPr>
        <p:spPr>
          <a:xfrm>
            <a:off x="4727575" y="2867479"/>
            <a:ext cx="7272300" cy="3817200"/>
          </a:xfrm>
          <a:prstGeom prst="rect">
            <a:avLst/>
          </a:prstGeom>
          <a:noFill/>
          <a:ln>
            <a:noFill/>
          </a:ln>
        </p:spPr>
        <p:txBody>
          <a:bodyPr spcFirstLastPara="1" wrap="square" lIns="91425" tIns="45700" rIns="91425" bIns="45700" anchor="t" anchorCtr="0">
            <a:spAutoFit/>
          </a:bodyPr>
          <a:lstStyle/>
          <a:p>
            <a:pPr marL="0" marR="0" lvl="0" indent="-76200" algn="l" rtl="0">
              <a:lnSpc>
                <a:spcPct val="100000"/>
              </a:lnSpc>
              <a:spcBef>
                <a:spcPts val="0"/>
              </a:spcBef>
              <a:spcAft>
                <a:spcPts val="0"/>
              </a:spcAft>
              <a:buClr>
                <a:schemeClr val="dk1"/>
              </a:buClr>
              <a:buSzPts val="1200"/>
              <a:buFont typeface="Arial"/>
              <a:buChar char="•"/>
            </a:pPr>
            <a:r>
              <a:rPr lang="en-US" sz="1200" b="0"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Redacción</a:t>
            </a:r>
            <a:r>
              <a:rPr lang="en-US" sz="1200" b="1" i="0" u="none" dirty="0">
                <a:solidFill>
                  <a:schemeClr val="dk1"/>
                </a:solidFill>
                <a:latin typeface="Montserrat"/>
                <a:ea typeface="Montserrat"/>
                <a:cs typeface="Montserrat"/>
                <a:sym typeface="Montserrat"/>
              </a:rPr>
              <a:t> de </a:t>
            </a:r>
            <a:r>
              <a:rPr lang="en-US" sz="1200" b="1" i="0" u="none" dirty="0" err="1">
                <a:solidFill>
                  <a:schemeClr val="dk1"/>
                </a:solidFill>
                <a:latin typeface="Montserrat"/>
                <a:ea typeface="Montserrat"/>
                <a:cs typeface="Montserrat"/>
                <a:sym typeface="Montserrat"/>
              </a:rPr>
              <a:t>proyectos</a:t>
            </a:r>
            <a:r>
              <a:rPr lang="en-US" sz="1200" b="1" i="0" u="none" dirty="0">
                <a:solidFill>
                  <a:schemeClr val="dk1"/>
                </a:solidFill>
                <a:latin typeface="Montserrat"/>
                <a:ea typeface="Montserrat"/>
                <a:cs typeface="Montserrat"/>
                <a:sym typeface="Montserrat"/>
              </a:rPr>
              <a:t> </a:t>
            </a:r>
            <a:r>
              <a:rPr lang="en-US" sz="1200" b="0" i="0" u="none" dirty="0">
                <a:solidFill>
                  <a:schemeClr val="dk1"/>
                </a:solidFill>
                <a:latin typeface="Montserrat"/>
                <a:ea typeface="Montserrat"/>
                <a:cs typeface="Montserrat"/>
                <a:sym typeface="Montserrat"/>
              </a:rPr>
              <a:t>de </a:t>
            </a:r>
            <a:r>
              <a:rPr lang="en-US" sz="1200" b="0" i="0" u="none" dirty="0" err="1">
                <a:solidFill>
                  <a:schemeClr val="dk1"/>
                </a:solidFill>
                <a:latin typeface="Montserrat"/>
                <a:ea typeface="Montserrat"/>
                <a:cs typeface="Montserrat"/>
                <a:sym typeface="Montserrat"/>
              </a:rPr>
              <a:t>obra</a:t>
            </a:r>
            <a:r>
              <a:rPr lang="en-US" sz="1200" b="0" i="0" u="none" dirty="0">
                <a:solidFill>
                  <a:schemeClr val="dk1"/>
                </a:solidFill>
                <a:latin typeface="Montserrat"/>
                <a:ea typeface="Montserrat"/>
                <a:cs typeface="Montserrat"/>
                <a:sym typeface="Montserrat"/>
              </a:rPr>
              <a:t> o de </a:t>
            </a:r>
            <a:r>
              <a:rPr lang="en-US" sz="1200" b="0" i="0" u="none" dirty="0" err="1">
                <a:solidFill>
                  <a:schemeClr val="dk1"/>
                </a:solidFill>
                <a:latin typeface="Montserrat"/>
                <a:ea typeface="Montserrat"/>
                <a:cs typeface="Montserrat"/>
                <a:sym typeface="Montserrat"/>
              </a:rPr>
              <a:t>actuaciones</a:t>
            </a:r>
            <a:r>
              <a:rPr lang="en-US" sz="1200" b="0" i="0" u="none" dirty="0">
                <a:solidFill>
                  <a:schemeClr val="dk1"/>
                </a:solidFill>
                <a:latin typeface="Montserrat"/>
                <a:ea typeface="Montserrat"/>
                <a:cs typeface="Montserrat"/>
                <a:sym typeface="Montserrat"/>
              </a:rPr>
              <a:t> de </a:t>
            </a:r>
            <a:r>
              <a:rPr lang="en-US" sz="1200" b="0" i="0" u="none" dirty="0" err="1">
                <a:solidFill>
                  <a:schemeClr val="dk1"/>
                </a:solidFill>
                <a:latin typeface="Montserrat"/>
                <a:ea typeface="Montserrat"/>
                <a:cs typeface="Montserrat"/>
                <a:sym typeface="Montserrat"/>
              </a:rPr>
              <a:t>mejora</a:t>
            </a:r>
            <a:r>
              <a:rPr lang="en-US" sz="1200" b="0" i="0" u="none" dirty="0">
                <a:solidFill>
                  <a:schemeClr val="dk1"/>
                </a:solidFill>
                <a:latin typeface="Montserrat"/>
                <a:ea typeface="Montserrat"/>
                <a:cs typeface="Montserrat"/>
                <a:sym typeface="Montserrat"/>
              </a:rPr>
              <a:t> </a:t>
            </a:r>
            <a:r>
              <a:rPr lang="en-US" sz="1200" b="0" i="0" u="none" dirty="0" err="1">
                <a:solidFill>
                  <a:schemeClr val="dk1"/>
                </a:solidFill>
                <a:latin typeface="Montserrat"/>
                <a:ea typeface="Montserrat"/>
                <a:cs typeface="Montserrat"/>
                <a:sym typeface="Montserrat"/>
              </a:rPr>
              <a:t>ambiental</a:t>
            </a:r>
            <a:r>
              <a:rPr lang="en-US" sz="1200" b="0" i="0" u="none" dirty="0">
                <a:solidFill>
                  <a:schemeClr val="dk1"/>
                </a:solidFill>
                <a:latin typeface="Montserrat"/>
                <a:ea typeface="Montserrat"/>
                <a:cs typeface="Montserrat"/>
                <a:sym typeface="Montserrat"/>
              </a:rPr>
              <a:t>:</a:t>
            </a:r>
            <a:endParaRPr sz="1200" b="0" i="0" u="none" dirty="0">
              <a:solidFill>
                <a:schemeClr val="dk1"/>
              </a:solidFill>
              <a:latin typeface="Montserrat"/>
              <a:ea typeface="Montserrat"/>
              <a:cs typeface="Montserrat"/>
              <a:sym typeface="Montserrat"/>
            </a:endParaRPr>
          </a:p>
          <a:p>
            <a:pPr marL="914400" marR="0" lvl="1" indent="-304800" algn="l" rtl="0">
              <a:lnSpc>
                <a:spcPct val="100000"/>
              </a:lnSpc>
              <a:spcBef>
                <a:spcPts val="0"/>
              </a:spcBef>
              <a:spcAft>
                <a:spcPts val="0"/>
              </a:spcAft>
              <a:buClr>
                <a:schemeClr val="dk1"/>
              </a:buClr>
              <a:buSzPts val="1200"/>
              <a:buFont typeface="Montserrat"/>
              <a:buChar char="○"/>
            </a:pPr>
            <a:r>
              <a:rPr lang="en-US" sz="1200" dirty="0" err="1">
                <a:solidFill>
                  <a:schemeClr val="dk1"/>
                </a:solidFill>
                <a:latin typeface="Montserrat"/>
                <a:ea typeface="Montserrat"/>
                <a:cs typeface="Montserrat"/>
                <a:sym typeface="Montserrat"/>
              </a:rPr>
              <a:t>Mejora</a:t>
            </a:r>
            <a:r>
              <a:rPr lang="en-US" sz="1200" dirty="0">
                <a:solidFill>
                  <a:schemeClr val="dk1"/>
                </a:solidFill>
                <a:latin typeface="Montserrat"/>
                <a:ea typeface="Montserrat"/>
                <a:cs typeface="Montserrat"/>
                <a:sym typeface="Montserrat"/>
              </a:rPr>
              <a:t> </a:t>
            </a:r>
            <a:r>
              <a:rPr lang="en-US" sz="1200" dirty="0" err="1">
                <a:solidFill>
                  <a:schemeClr val="dk1"/>
                </a:solidFill>
                <a:latin typeface="Montserrat"/>
                <a:ea typeface="Montserrat"/>
                <a:cs typeface="Montserrat"/>
                <a:sym typeface="Montserrat"/>
              </a:rPr>
              <a:t>ambiental</a:t>
            </a:r>
            <a:r>
              <a:rPr lang="en-US" sz="1200" dirty="0">
                <a:solidFill>
                  <a:schemeClr val="dk1"/>
                </a:solidFill>
                <a:latin typeface="Montserrat"/>
                <a:ea typeface="Montserrat"/>
                <a:cs typeface="Montserrat"/>
                <a:sym typeface="Montserrat"/>
              </a:rPr>
              <a:t> de </a:t>
            </a:r>
            <a:r>
              <a:rPr lang="en-US" sz="1200" dirty="0" err="1">
                <a:solidFill>
                  <a:schemeClr val="dk1"/>
                </a:solidFill>
                <a:latin typeface="Montserrat"/>
                <a:ea typeface="Montserrat"/>
                <a:cs typeface="Montserrat"/>
                <a:sym typeface="Montserrat"/>
              </a:rPr>
              <a:t>espacios</a:t>
            </a:r>
            <a:r>
              <a:rPr lang="en-US" sz="1200" dirty="0">
                <a:solidFill>
                  <a:schemeClr val="dk1"/>
                </a:solidFill>
                <a:latin typeface="Montserrat"/>
                <a:ea typeface="Montserrat"/>
                <a:cs typeface="Montserrat"/>
                <a:sym typeface="Montserrat"/>
              </a:rPr>
              <a:t> </a:t>
            </a:r>
            <a:r>
              <a:rPr lang="en-US" sz="1200" dirty="0" err="1">
                <a:solidFill>
                  <a:schemeClr val="dk1"/>
                </a:solidFill>
                <a:latin typeface="Montserrat"/>
                <a:ea typeface="Montserrat"/>
                <a:cs typeface="Montserrat"/>
                <a:sym typeface="Montserrat"/>
              </a:rPr>
              <a:t>públicos</a:t>
            </a:r>
            <a:r>
              <a:rPr lang="en-US" sz="1200" dirty="0">
                <a:solidFill>
                  <a:schemeClr val="dk1"/>
                </a:solidFill>
                <a:latin typeface="Montserrat"/>
                <a:ea typeface="Montserrat"/>
                <a:cs typeface="Montserrat"/>
                <a:sym typeface="Montserrat"/>
              </a:rPr>
              <a:t> en general,</a:t>
            </a:r>
            <a:endParaRPr sz="1200" dirty="0">
              <a:solidFill>
                <a:schemeClr val="dk1"/>
              </a:solidFill>
              <a:latin typeface="Montserrat"/>
              <a:ea typeface="Montserrat"/>
              <a:cs typeface="Montserrat"/>
              <a:sym typeface="Montserrat"/>
            </a:endParaRPr>
          </a:p>
          <a:p>
            <a:pPr marL="914400" marR="0" lvl="1" indent="-304800" algn="l" rtl="0">
              <a:lnSpc>
                <a:spcPct val="100000"/>
              </a:lnSpc>
              <a:spcBef>
                <a:spcPts val="0"/>
              </a:spcBef>
              <a:spcAft>
                <a:spcPts val="0"/>
              </a:spcAft>
              <a:buClr>
                <a:srgbClr val="0000FF"/>
              </a:buClr>
              <a:buSzPts val="1200"/>
              <a:buFont typeface="Montserrat"/>
              <a:buChar char="○"/>
            </a:pPr>
            <a:r>
              <a:rPr lang="en-US" sz="1200" b="1" dirty="0" err="1">
                <a:solidFill>
                  <a:srgbClr val="0000FF"/>
                </a:solidFill>
                <a:latin typeface="Montserrat"/>
                <a:ea typeface="Montserrat"/>
                <a:cs typeface="Montserrat"/>
                <a:sym typeface="Montserrat"/>
              </a:rPr>
              <a:t>Recuperación</a:t>
            </a:r>
            <a:r>
              <a:rPr lang="en-US" sz="1200" b="1" dirty="0">
                <a:solidFill>
                  <a:srgbClr val="0000FF"/>
                </a:solidFill>
                <a:latin typeface="Montserrat"/>
                <a:ea typeface="Montserrat"/>
                <a:cs typeface="Montserrat"/>
                <a:sym typeface="Montserrat"/>
              </a:rPr>
              <a:t> de </a:t>
            </a:r>
            <a:r>
              <a:rPr lang="en-US" sz="1200" b="1" dirty="0" err="1">
                <a:solidFill>
                  <a:srgbClr val="0000FF"/>
                </a:solidFill>
                <a:latin typeface="Montserrat"/>
                <a:ea typeface="Montserrat"/>
                <a:cs typeface="Montserrat"/>
                <a:sym typeface="Montserrat"/>
              </a:rPr>
              <a:t>espacios</a:t>
            </a:r>
            <a:r>
              <a:rPr lang="en-US" sz="1200" b="1" dirty="0">
                <a:solidFill>
                  <a:srgbClr val="0000FF"/>
                </a:solidFill>
                <a:latin typeface="Montserrat"/>
                <a:ea typeface="Montserrat"/>
                <a:cs typeface="Montserrat"/>
                <a:sym typeface="Montserrat"/>
              </a:rPr>
              <a:t> </a:t>
            </a:r>
            <a:r>
              <a:rPr lang="en-US" sz="1200" b="1" dirty="0" err="1">
                <a:solidFill>
                  <a:srgbClr val="0000FF"/>
                </a:solidFill>
                <a:latin typeface="Montserrat"/>
                <a:ea typeface="Montserrat"/>
                <a:cs typeface="Montserrat"/>
                <a:sym typeface="Montserrat"/>
              </a:rPr>
              <a:t>afectados</a:t>
            </a:r>
            <a:r>
              <a:rPr lang="en-US" sz="1200" b="1" dirty="0">
                <a:solidFill>
                  <a:srgbClr val="0000FF"/>
                </a:solidFill>
                <a:latin typeface="Montserrat"/>
                <a:ea typeface="Montserrat"/>
                <a:cs typeface="Montserrat"/>
                <a:sym typeface="Montserrat"/>
              </a:rPr>
              <a:t> </a:t>
            </a:r>
            <a:r>
              <a:rPr lang="en-US" sz="1200" b="1" dirty="0" err="1">
                <a:solidFill>
                  <a:srgbClr val="0000FF"/>
                </a:solidFill>
                <a:latin typeface="Montserrat"/>
                <a:ea typeface="Montserrat"/>
                <a:cs typeface="Montserrat"/>
                <a:sym typeface="Montserrat"/>
              </a:rPr>
              <a:t>por</a:t>
            </a:r>
            <a:r>
              <a:rPr lang="en-US" sz="1200" b="1" dirty="0">
                <a:solidFill>
                  <a:srgbClr val="0000FF"/>
                </a:solidFill>
                <a:latin typeface="Montserrat"/>
                <a:ea typeface="Montserrat"/>
                <a:cs typeface="Montserrat"/>
                <a:sym typeface="Montserrat"/>
              </a:rPr>
              <a:t> el </a:t>
            </a:r>
            <a:r>
              <a:rPr lang="en-US" sz="1200" b="1" dirty="0" err="1">
                <a:solidFill>
                  <a:srgbClr val="0000FF"/>
                </a:solidFill>
                <a:latin typeface="Montserrat"/>
                <a:ea typeface="Montserrat"/>
                <a:cs typeface="Montserrat"/>
                <a:sym typeface="Montserrat"/>
              </a:rPr>
              <a:t>enjambre</a:t>
            </a:r>
            <a:r>
              <a:rPr lang="en-US" sz="1200" b="1" dirty="0">
                <a:solidFill>
                  <a:srgbClr val="0000FF"/>
                </a:solidFill>
                <a:latin typeface="Montserrat"/>
                <a:ea typeface="Montserrat"/>
                <a:cs typeface="Montserrat"/>
                <a:sym typeface="Montserrat"/>
              </a:rPr>
              <a:t> de </a:t>
            </a:r>
            <a:r>
              <a:rPr lang="en-US" sz="1200" b="1" dirty="0" err="1">
                <a:solidFill>
                  <a:srgbClr val="0000FF"/>
                </a:solidFill>
                <a:latin typeface="Montserrat"/>
                <a:ea typeface="Montserrat"/>
                <a:cs typeface="Montserrat"/>
                <a:sym typeface="Montserrat"/>
              </a:rPr>
              <a:t>borrascas</a:t>
            </a:r>
            <a:r>
              <a:rPr lang="en-US" sz="1200" dirty="0">
                <a:solidFill>
                  <a:srgbClr val="0000FF"/>
                </a:solidFill>
                <a:latin typeface="Montserrat"/>
                <a:ea typeface="Montserrat"/>
                <a:cs typeface="Montserrat"/>
                <a:sym typeface="Montserrat"/>
              </a:rPr>
              <a:t>,</a:t>
            </a:r>
            <a:endParaRPr sz="1200" dirty="0">
              <a:solidFill>
                <a:srgbClr val="0000FF"/>
              </a:solidFill>
              <a:latin typeface="Montserrat"/>
              <a:ea typeface="Montserrat"/>
              <a:cs typeface="Montserrat"/>
              <a:sym typeface="Montserrat"/>
            </a:endParaRPr>
          </a:p>
          <a:p>
            <a:pPr marL="914400" marR="0" lvl="1" indent="-304800" algn="l" rtl="0">
              <a:lnSpc>
                <a:spcPct val="100000"/>
              </a:lnSpc>
              <a:spcBef>
                <a:spcPts val="0"/>
              </a:spcBef>
              <a:spcAft>
                <a:spcPts val="0"/>
              </a:spcAft>
              <a:buClr>
                <a:srgbClr val="0000FF"/>
              </a:buClr>
              <a:buSzPts val="1200"/>
              <a:buFont typeface="Montserrat"/>
              <a:buChar char="○"/>
            </a:pPr>
            <a:r>
              <a:rPr lang="en-US" sz="1200" dirty="0" err="1">
                <a:solidFill>
                  <a:srgbClr val="0000FF"/>
                </a:solidFill>
                <a:latin typeface="Montserrat"/>
                <a:ea typeface="Montserrat"/>
                <a:cs typeface="Montserrat"/>
                <a:sym typeface="Montserrat"/>
              </a:rPr>
              <a:t>Recuperación</a:t>
            </a:r>
            <a:r>
              <a:rPr lang="en-US" sz="1200" dirty="0">
                <a:solidFill>
                  <a:srgbClr val="0000FF"/>
                </a:solidFill>
                <a:latin typeface="Montserrat"/>
                <a:ea typeface="Montserrat"/>
                <a:cs typeface="Montserrat"/>
                <a:sym typeface="Montserrat"/>
              </a:rPr>
              <a:t> de </a:t>
            </a:r>
            <a:r>
              <a:rPr lang="en-US" sz="1200" dirty="0" err="1">
                <a:solidFill>
                  <a:srgbClr val="0000FF"/>
                </a:solidFill>
                <a:latin typeface="Montserrat"/>
                <a:ea typeface="Montserrat"/>
                <a:cs typeface="Montserrat"/>
                <a:sym typeface="Montserrat"/>
              </a:rPr>
              <a:t>espacios</a:t>
            </a:r>
            <a:r>
              <a:rPr lang="en-US" sz="1200" dirty="0">
                <a:solidFill>
                  <a:srgbClr val="0000FF"/>
                </a:solidFill>
                <a:latin typeface="Montserrat"/>
                <a:ea typeface="Montserrat"/>
                <a:cs typeface="Montserrat"/>
                <a:sym typeface="Montserrat"/>
              </a:rPr>
              <a:t> </a:t>
            </a:r>
            <a:r>
              <a:rPr lang="en-US" sz="1200" dirty="0" err="1">
                <a:solidFill>
                  <a:srgbClr val="0000FF"/>
                </a:solidFill>
                <a:latin typeface="Montserrat"/>
                <a:ea typeface="Montserrat"/>
                <a:cs typeface="Montserrat"/>
                <a:sym typeface="Montserrat"/>
              </a:rPr>
              <a:t>ocupados</a:t>
            </a:r>
            <a:r>
              <a:rPr lang="en-US" sz="1200" dirty="0">
                <a:solidFill>
                  <a:srgbClr val="0000FF"/>
                </a:solidFill>
                <a:latin typeface="Montserrat"/>
                <a:ea typeface="Montserrat"/>
                <a:cs typeface="Montserrat"/>
                <a:sym typeface="Montserrat"/>
              </a:rPr>
              <a:t> </a:t>
            </a:r>
            <a:r>
              <a:rPr lang="en-US" sz="1200" dirty="0" err="1">
                <a:solidFill>
                  <a:srgbClr val="0000FF"/>
                </a:solidFill>
                <a:latin typeface="Montserrat"/>
                <a:ea typeface="Montserrat"/>
                <a:cs typeface="Montserrat"/>
                <a:sym typeface="Montserrat"/>
              </a:rPr>
              <a:t>por</a:t>
            </a:r>
            <a:r>
              <a:rPr lang="en-US" sz="1200" dirty="0">
                <a:solidFill>
                  <a:srgbClr val="0000FF"/>
                </a:solidFill>
                <a:latin typeface="Montserrat"/>
                <a:ea typeface="Montserrat"/>
                <a:cs typeface="Montserrat"/>
                <a:sym typeface="Montserrat"/>
              </a:rPr>
              <a:t> el </a:t>
            </a:r>
            <a:r>
              <a:rPr lang="en-US" sz="1200" dirty="0" err="1">
                <a:solidFill>
                  <a:srgbClr val="0000FF"/>
                </a:solidFill>
                <a:latin typeface="Montserrat"/>
                <a:ea typeface="Montserrat"/>
                <a:cs typeface="Montserrat"/>
                <a:sym typeface="Montserrat"/>
              </a:rPr>
              <a:t>tráfico</a:t>
            </a:r>
            <a:r>
              <a:rPr lang="en-US" sz="1200" dirty="0">
                <a:solidFill>
                  <a:srgbClr val="0000FF"/>
                </a:solidFill>
                <a:latin typeface="Montserrat"/>
                <a:ea typeface="Montserrat"/>
                <a:cs typeface="Montserrat"/>
                <a:sym typeface="Montserrat"/>
              </a:rPr>
              <a:t> </a:t>
            </a:r>
            <a:r>
              <a:rPr lang="en-US" sz="1200" dirty="0" err="1">
                <a:solidFill>
                  <a:srgbClr val="0000FF"/>
                </a:solidFill>
                <a:latin typeface="Montserrat"/>
                <a:ea typeface="Montserrat"/>
                <a:cs typeface="Montserrat"/>
                <a:sym typeface="Montserrat"/>
              </a:rPr>
              <a:t>motorizado</a:t>
            </a:r>
            <a:r>
              <a:rPr lang="en-US" sz="1200" dirty="0">
                <a:solidFill>
                  <a:srgbClr val="0000FF"/>
                </a:solidFill>
                <a:latin typeface="Montserrat"/>
                <a:ea typeface="Montserrat"/>
                <a:cs typeface="Montserrat"/>
                <a:sym typeface="Montserrat"/>
              </a:rPr>
              <a:t> (</a:t>
            </a:r>
            <a:r>
              <a:rPr lang="en-US" sz="1200" b="1" dirty="0">
                <a:solidFill>
                  <a:srgbClr val="0000FF"/>
                </a:solidFill>
                <a:latin typeface="Montserrat"/>
                <a:ea typeface="Montserrat"/>
                <a:cs typeface="Montserrat"/>
                <a:sym typeface="Montserrat"/>
              </a:rPr>
              <a:t>AIRE</a:t>
            </a:r>
            <a:r>
              <a:rPr lang="en-US" sz="1200" dirty="0">
                <a:solidFill>
                  <a:srgbClr val="0000FF"/>
                </a:solidFill>
                <a:latin typeface="Montserrat"/>
                <a:ea typeface="Montserrat"/>
                <a:cs typeface="Montserrat"/>
                <a:sym typeface="Montserrat"/>
              </a:rPr>
              <a:t>),</a:t>
            </a:r>
            <a:endParaRPr sz="1200" dirty="0">
              <a:solidFill>
                <a:srgbClr val="0000FF"/>
              </a:solidFill>
              <a:latin typeface="Montserrat"/>
              <a:ea typeface="Montserrat"/>
              <a:cs typeface="Montserrat"/>
              <a:sym typeface="Montserrat"/>
            </a:endParaRPr>
          </a:p>
          <a:p>
            <a:pPr marL="914400" marR="0" lvl="1" indent="-304800" algn="l" rtl="0">
              <a:lnSpc>
                <a:spcPct val="100000"/>
              </a:lnSpc>
              <a:spcBef>
                <a:spcPts val="0"/>
              </a:spcBef>
              <a:spcAft>
                <a:spcPts val="0"/>
              </a:spcAft>
              <a:buClr>
                <a:srgbClr val="0000FF"/>
              </a:buClr>
              <a:buSzPts val="1200"/>
              <a:buFont typeface="Montserrat"/>
              <a:buChar char="○"/>
            </a:pPr>
            <a:r>
              <a:rPr lang="en-US" sz="1200" dirty="0" err="1">
                <a:solidFill>
                  <a:srgbClr val="0000FF"/>
                </a:solidFill>
                <a:latin typeface="Montserrat"/>
                <a:ea typeface="Montserrat"/>
                <a:cs typeface="Montserrat"/>
                <a:sym typeface="Montserrat"/>
              </a:rPr>
              <a:t>Creación</a:t>
            </a:r>
            <a:r>
              <a:rPr lang="en-US" sz="1200" dirty="0">
                <a:solidFill>
                  <a:srgbClr val="0000FF"/>
                </a:solidFill>
                <a:latin typeface="Montserrat"/>
                <a:ea typeface="Montserrat"/>
                <a:cs typeface="Montserrat"/>
                <a:sym typeface="Montserrat"/>
              </a:rPr>
              <a:t> y </a:t>
            </a:r>
            <a:r>
              <a:rPr lang="en-US" sz="1200" dirty="0" err="1">
                <a:solidFill>
                  <a:srgbClr val="0000FF"/>
                </a:solidFill>
                <a:latin typeface="Montserrat"/>
                <a:ea typeface="Montserrat"/>
                <a:cs typeface="Montserrat"/>
                <a:sym typeface="Montserrat"/>
              </a:rPr>
              <a:t>mejora</a:t>
            </a:r>
            <a:r>
              <a:rPr lang="en-US" sz="1200" dirty="0">
                <a:solidFill>
                  <a:srgbClr val="0000FF"/>
                </a:solidFill>
                <a:latin typeface="Montserrat"/>
                <a:ea typeface="Montserrat"/>
                <a:cs typeface="Montserrat"/>
                <a:sym typeface="Montserrat"/>
              </a:rPr>
              <a:t> de </a:t>
            </a:r>
            <a:r>
              <a:rPr lang="en-US" sz="1200" dirty="0" err="1">
                <a:solidFill>
                  <a:srgbClr val="0000FF"/>
                </a:solidFill>
                <a:latin typeface="Montserrat"/>
                <a:ea typeface="Montserrat"/>
                <a:cs typeface="Montserrat"/>
                <a:sym typeface="Montserrat"/>
              </a:rPr>
              <a:t>espacios</a:t>
            </a:r>
            <a:r>
              <a:rPr lang="en-US" sz="1200" dirty="0">
                <a:solidFill>
                  <a:srgbClr val="0000FF"/>
                </a:solidFill>
                <a:latin typeface="Montserrat"/>
                <a:ea typeface="Montserrat"/>
                <a:cs typeface="Montserrat"/>
                <a:sym typeface="Montserrat"/>
              </a:rPr>
              <a:t> </a:t>
            </a:r>
            <a:r>
              <a:rPr lang="en-US" sz="1200" dirty="0" err="1">
                <a:solidFill>
                  <a:srgbClr val="0000FF"/>
                </a:solidFill>
                <a:latin typeface="Montserrat"/>
                <a:ea typeface="Montserrat"/>
                <a:cs typeface="Montserrat"/>
                <a:sym typeface="Montserrat"/>
              </a:rPr>
              <a:t>segregados</a:t>
            </a:r>
            <a:r>
              <a:rPr lang="en-US" sz="1200" dirty="0">
                <a:solidFill>
                  <a:srgbClr val="0000FF"/>
                </a:solidFill>
                <a:latin typeface="Montserrat"/>
                <a:ea typeface="Montserrat"/>
                <a:cs typeface="Montserrat"/>
                <a:sym typeface="Montserrat"/>
              </a:rPr>
              <a:t> para el </a:t>
            </a:r>
            <a:r>
              <a:rPr lang="en-US" sz="1200" dirty="0" err="1">
                <a:solidFill>
                  <a:srgbClr val="0000FF"/>
                </a:solidFill>
                <a:latin typeface="Montserrat"/>
                <a:ea typeface="Montserrat"/>
                <a:cs typeface="Montserrat"/>
                <a:sym typeface="Montserrat"/>
              </a:rPr>
              <a:t>tráfico</a:t>
            </a:r>
            <a:r>
              <a:rPr lang="en-US" sz="1200" dirty="0">
                <a:solidFill>
                  <a:srgbClr val="0000FF"/>
                </a:solidFill>
                <a:latin typeface="Montserrat"/>
                <a:ea typeface="Montserrat"/>
                <a:cs typeface="Montserrat"/>
                <a:sym typeface="Montserrat"/>
              </a:rPr>
              <a:t> </a:t>
            </a:r>
            <a:r>
              <a:rPr lang="en-US" sz="1200" dirty="0" err="1">
                <a:solidFill>
                  <a:srgbClr val="0000FF"/>
                </a:solidFill>
                <a:latin typeface="Montserrat"/>
                <a:ea typeface="Montserrat"/>
                <a:cs typeface="Montserrat"/>
                <a:sym typeface="Montserrat"/>
              </a:rPr>
              <a:t>peatonal</a:t>
            </a:r>
            <a:r>
              <a:rPr lang="en-US" sz="1200" dirty="0">
                <a:solidFill>
                  <a:srgbClr val="0000FF"/>
                </a:solidFill>
                <a:latin typeface="Montserrat"/>
                <a:ea typeface="Montserrat"/>
                <a:cs typeface="Montserrat"/>
                <a:sym typeface="Montserrat"/>
              </a:rPr>
              <a:t>/</a:t>
            </a:r>
            <a:r>
              <a:rPr lang="en-US" sz="1200" dirty="0" err="1">
                <a:solidFill>
                  <a:srgbClr val="0000FF"/>
                </a:solidFill>
                <a:latin typeface="Montserrat"/>
                <a:ea typeface="Montserrat"/>
                <a:cs typeface="Montserrat"/>
                <a:sym typeface="Montserrat"/>
              </a:rPr>
              <a:t>ciclista</a:t>
            </a:r>
            <a:r>
              <a:rPr lang="en-US" sz="1200" dirty="0">
                <a:solidFill>
                  <a:srgbClr val="0000FF"/>
                </a:solidFill>
                <a:latin typeface="Montserrat"/>
                <a:ea typeface="Montserrat"/>
                <a:cs typeface="Montserrat"/>
                <a:sym typeface="Montserrat"/>
              </a:rPr>
              <a:t> (</a:t>
            </a:r>
            <a:r>
              <a:rPr lang="en-US" sz="1200" dirty="0" err="1">
                <a:solidFill>
                  <a:srgbClr val="0000FF"/>
                </a:solidFill>
                <a:latin typeface="Montserrat"/>
                <a:ea typeface="Montserrat"/>
                <a:cs typeface="Montserrat"/>
                <a:sym typeface="Montserrat"/>
              </a:rPr>
              <a:t>carriles</a:t>
            </a:r>
            <a:r>
              <a:rPr lang="en-US" sz="1200" dirty="0">
                <a:solidFill>
                  <a:srgbClr val="0000FF"/>
                </a:solidFill>
                <a:latin typeface="Montserrat"/>
                <a:ea typeface="Montserrat"/>
                <a:cs typeface="Montserrat"/>
                <a:sym typeface="Montserrat"/>
              </a:rPr>
              <a:t> </a:t>
            </a:r>
            <a:r>
              <a:rPr lang="en-US" sz="1200" dirty="0" err="1">
                <a:solidFill>
                  <a:srgbClr val="0000FF"/>
                </a:solidFill>
                <a:latin typeface="Montserrat"/>
                <a:ea typeface="Montserrat"/>
                <a:cs typeface="Montserrat"/>
                <a:sym typeface="Montserrat"/>
              </a:rPr>
              <a:t>peatonales</a:t>
            </a:r>
            <a:r>
              <a:rPr lang="en-US" sz="1200" dirty="0">
                <a:solidFill>
                  <a:srgbClr val="0000FF"/>
                </a:solidFill>
                <a:latin typeface="Montserrat"/>
                <a:ea typeface="Montserrat"/>
                <a:cs typeface="Montserrat"/>
                <a:sym typeface="Montserrat"/>
              </a:rPr>
              <a:t> o </a:t>
            </a:r>
            <a:r>
              <a:rPr lang="en-US" sz="1200" dirty="0" err="1">
                <a:solidFill>
                  <a:srgbClr val="0000FF"/>
                </a:solidFill>
                <a:latin typeface="Montserrat"/>
                <a:ea typeface="Montserrat"/>
                <a:cs typeface="Montserrat"/>
                <a:sym typeface="Montserrat"/>
              </a:rPr>
              <a:t>ciclistas</a:t>
            </a:r>
            <a:r>
              <a:rPr lang="en-US" sz="1200" dirty="0">
                <a:solidFill>
                  <a:srgbClr val="0000FF"/>
                </a:solidFill>
                <a:latin typeface="Montserrat"/>
                <a:ea typeface="Montserrat"/>
                <a:cs typeface="Montserrat"/>
                <a:sym typeface="Montserrat"/>
              </a:rPr>
              <a:t> </a:t>
            </a:r>
            <a:r>
              <a:rPr lang="en-US" sz="1200" dirty="0" err="1">
                <a:solidFill>
                  <a:srgbClr val="0000FF"/>
                </a:solidFill>
                <a:latin typeface="Montserrat"/>
                <a:ea typeface="Montserrat"/>
                <a:cs typeface="Montserrat"/>
                <a:sym typeface="Montserrat"/>
              </a:rPr>
              <a:t>anexos</a:t>
            </a:r>
            <a:r>
              <a:rPr lang="en-US" sz="1200" dirty="0">
                <a:solidFill>
                  <a:srgbClr val="0000FF"/>
                </a:solidFill>
                <a:latin typeface="Montserrat"/>
                <a:ea typeface="Montserrat"/>
                <a:cs typeface="Montserrat"/>
                <a:sym typeface="Montserrat"/>
              </a:rPr>
              <a:t> a </a:t>
            </a:r>
            <a:r>
              <a:rPr lang="en-US" sz="1200" dirty="0" err="1">
                <a:solidFill>
                  <a:srgbClr val="0000FF"/>
                </a:solidFill>
                <a:latin typeface="Montserrat"/>
                <a:ea typeface="Montserrat"/>
                <a:cs typeface="Montserrat"/>
                <a:sym typeface="Montserrat"/>
              </a:rPr>
              <a:t>vías</a:t>
            </a:r>
            <a:r>
              <a:rPr lang="en-US" sz="1200" dirty="0">
                <a:solidFill>
                  <a:srgbClr val="0000FF"/>
                </a:solidFill>
                <a:latin typeface="Montserrat"/>
                <a:ea typeface="Montserrat"/>
                <a:cs typeface="Montserrat"/>
                <a:sym typeface="Montserrat"/>
              </a:rPr>
              <a:t> </a:t>
            </a:r>
            <a:r>
              <a:rPr lang="en-US" sz="1200" dirty="0" err="1">
                <a:solidFill>
                  <a:srgbClr val="0000FF"/>
                </a:solidFill>
                <a:latin typeface="Montserrat"/>
                <a:ea typeface="Montserrat"/>
                <a:cs typeface="Montserrat"/>
                <a:sym typeface="Montserrat"/>
              </a:rPr>
              <a:t>existentes</a:t>
            </a:r>
            <a:r>
              <a:rPr lang="en-US" sz="1200" dirty="0">
                <a:solidFill>
                  <a:srgbClr val="0000FF"/>
                </a:solidFill>
                <a:latin typeface="Montserrat"/>
                <a:ea typeface="Montserrat"/>
                <a:cs typeface="Montserrat"/>
                <a:sym typeface="Montserrat"/>
              </a:rPr>
              <a:t>)(</a:t>
            </a:r>
            <a:r>
              <a:rPr lang="en-US" sz="1200" b="1" dirty="0">
                <a:solidFill>
                  <a:srgbClr val="0000FF"/>
                </a:solidFill>
                <a:latin typeface="Montserrat"/>
                <a:ea typeface="Montserrat"/>
                <a:cs typeface="Montserrat"/>
                <a:sym typeface="Montserrat"/>
              </a:rPr>
              <a:t>AIRE</a:t>
            </a:r>
            <a:r>
              <a:rPr lang="en-US" sz="1200" dirty="0">
                <a:solidFill>
                  <a:srgbClr val="0000FF"/>
                </a:solidFill>
                <a:latin typeface="Montserrat"/>
                <a:ea typeface="Montserrat"/>
                <a:cs typeface="Montserrat"/>
                <a:sym typeface="Montserrat"/>
              </a:rPr>
              <a:t>).</a:t>
            </a:r>
            <a:endParaRPr sz="1200" dirty="0">
              <a:solidFill>
                <a:srgbClr val="0000FF"/>
              </a:solidFill>
              <a:latin typeface="Montserrat"/>
              <a:ea typeface="Montserrat"/>
              <a:cs typeface="Montserrat"/>
              <a:sym typeface="Montserrat"/>
            </a:endParaRPr>
          </a:p>
          <a:p>
            <a:pPr marL="0" marR="0" lvl="0" indent="-76200" algn="l" rtl="0">
              <a:lnSpc>
                <a:spcPct val="100000"/>
              </a:lnSpc>
              <a:spcBef>
                <a:spcPts val="600"/>
              </a:spcBef>
              <a:spcAft>
                <a:spcPts val="0"/>
              </a:spcAft>
              <a:buClr>
                <a:schemeClr val="dk1"/>
              </a:buClr>
              <a:buSzPts val="1200"/>
              <a:buFont typeface="Arial"/>
              <a:buChar char="•"/>
            </a:pPr>
            <a:r>
              <a:rPr lang="en-US" sz="1200" b="0"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Limpieza</a:t>
            </a:r>
            <a:r>
              <a:rPr lang="en-US" sz="1200" b="1"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mantenimiento</a:t>
            </a:r>
            <a:r>
              <a:rPr lang="en-US" sz="1200" b="1" i="0" u="none" dirty="0">
                <a:solidFill>
                  <a:schemeClr val="dk1"/>
                </a:solidFill>
                <a:latin typeface="Montserrat"/>
                <a:ea typeface="Montserrat"/>
                <a:cs typeface="Montserrat"/>
                <a:sym typeface="Montserrat"/>
              </a:rPr>
              <a:t> y </a:t>
            </a:r>
            <a:r>
              <a:rPr lang="en-US" sz="1200" b="1" i="0" u="none" dirty="0" err="1">
                <a:solidFill>
                  <a:schemeClr val="dk1"/>
                </a:solidFill>
                <a:latin typeface="Montserrat"/>
                <a:ea typeface="Montserrat"/>
                <a:cs typeface="Montserrat"/>
                <a:sym typeface="Montserrat"/>
              </a:rPr>
              <a:t>recuperación</a:t>
            </a:r>
            <a:r>
              <a:rPr lang="en-US" sz="1200" b="1"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ambiental</a:t>
            </a:r>
            <a:r>
              <a:rPr lang="en-US" sz="1200" b="1" i="0" u="none" dirty="0">
                <a:solidFill>
                  <a:schemeClr val="dk1"/>
                </a:solidFill>
                <a:latin typeface="Montserrat"/>
                <a:ea typeface="Montserrat"/>
                <a:cs typeface="Montserrat"/>
                <a:sym typeface="Montserrat"/>
              </a:rPr>
              <a:t> </a:t>
            </a:r>
            <a:r>
              <a:rPr lang="en-US" sz="1200" b="0" i="0" u="none" dirty="0">
                <a:solidFill>
                  <a:schemeClr val="dk1"/>
                </a:solidFill>
                <a:latin typeface="Montserrat"/>
                <a:ea typeface="Montserrat"/>
                <a:cs typeface="Montserrat"/>
                <a:sym typeface="Montserrat"/>
              </a:rPr>
              <a:t>de </a:t>
            </a:r>
            <a:r>
              <a:rPr lang="en-US" sz="1200" b="0" i="0" u="none" dirty="0" err="1">
                <a:solidFill>
                  <a:schemeClr val="dk1"/>
                </a:solidFill>
                <a:latin typeface="Montserrat"/>
                <a:ea typeface="Montserrat"/>
                <a:cs typeface="Montserrat"/>
                <a:sym typeface="Montserrat"/>
              </a:rPr>
              <a:t>espacios</a:t>
            </a:r>
            <a:r>
              <a:rPr lang="en-US" sz="1200" b="0" i="0" u="none" dirty="0">
                <a:solidFill>
                  <a:schemeClr val="dk1"/>
                </a:solidFill>
                <a:latin typeface="Montserrat"/>
                <a:ea typeface="Montserrat"/>
                <a:cs typeface="Montserrat"/>
                <a:sym typeface="Montserrat"/>
              </a:rPr>
              <a:t> </a:t>
            </a:r>
            <a:r>
              <a:rPr lang="en-US" sz="1200" b="0" i="0" u="none" dirty="0" err="1">
                <a:solidFill>
                  <a:schemeClr val="dk1"/>
                </a:solidFill>
                <a:latin typeface="Montserrat"/>
                <a:ea typeface="Montserrat"/>
                <a:cs typeface="Montserrat"/>
                <a:sym typeface="Montserrat"/>
              </a:rPr>
              <a:t>degradados</a:t>
            </a:r>
            <a:r>
              <a:rPr lang="en-US" sz="1200" b="0" i="0" u="none" dirty="0">
                <a:solidFill>
                  <a:schemeClr val="dk1"/>
                </a:solidFill>
                <a:latin typeface="Montserrat"/>
                <a:ea typeface="Montserrat"/>
                <a:cs typeface="Montserrat"/>
                <a:sym typeface="Montserrat"/>
              </a:rPr>
              <a:t>.</a:t>
            </a:r>
            <a:endParaRPr sz="1200" dirty="0"/>
          </a:p>
          <a:p>
            <a:pPr marL="0" marR="0" lvl="0" indent="-76200" algn="l" rtl="0">
              <a:lnSpc>
                <a:spcPct val="100000"/>
              </a:lnSpc>
              <a:spcBef>
                <a:spcPts val="600"/>
              </a:spcBef>
              <a:spcAft>
                <a:spcPts val="0"/>
              </a:spcAft>
              <a:buClr>
                <a:schemeClr val="dk1"/>
              </a:buClr>
              <a:buSzPts val="1200"/>
              <a:buFont typeface="Arial"/>
              <a:buChar char="•"/>
            </a:pPr>
            <a:r>
              <a:rPr lang="en-US" sz="1200" b="0" i="0" u="none" dirty="0">
                <a:solidFill>
                  <a:schemeClr val="dk1"/>
                </a:solidFill>
                <a:latin typeface="Montserrat"/>
                <a:ea typeface="Montserrat"/>
                <a:cs typeface="Montserrat"/>
                <a:sym typeface="Montserrat"/>
              </a:rPr>
              <a:t> Mantenimiento de </a:t>
            </a:r>
            <a:r>
              <a:rPr lang="en-US" sz="1200" b="1" i="0" u="none" dirty="0" err="1">
                <a:solidFill>
                  <a:schemeClr val="dk1"/>
                </a:solidFill>
                <a:latin typeface="Montserrat"/>
                <a:ea typeface="Montserrat"/>
                <a:cs typeface="Montserrat"/>
                <a:sym typeface="Montserrat"/>
              </a:rPr>
              <a:t>parques</a:t>
            </a:r>
            <a:r>
              <a:rPr lang="en-US" sz="1200" b="1"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jardines</a:t>
            </a:r>
            <a:r>
              <a:rPr lang="en-US" sz="1200" b="1"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arbolado</a:t>
            </a:r>
            <a:r>
              <a:rPr lang="en-US" sz="1200" b="1"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urbano</a:t>
            </a:r>
            <a:r>
              <a:rPr lang="en-US" sz="1200" b="1" i="0" u="none" dirty="0">
                <a:solidFill>
                  <a:schemeClr val="dk1"/>
                </a:solidFill>
                <a:latin typeface="Montserrat"/>
                <a:ea typeface="Montserrat"/>
                <a:cs typeface="Montserrat"/>
                <a:sym typeface="Montserrat"/>
              </a:rPr>
              <a:t> y </a:t>
            </a:r>
            <a:r>
              <a:rPr lang="en-US" sz="1200" b="1" i="0" u="none" dirty="0" err="1">
                <a:solidFill>
                  <a:schemeClr val="dk1"/>
                </a:solidFill>
                <a:latin typeface="Montserrat"/>
                <a:ea typeface="Montserrat"/>
                <a:cs typeface="Montserrat"/>
                <a:sym typeface="Montserrat"/>
              </a:rPr>
              <a:t>zonas</a:t>
            </a:r>
            <a:r>
              <a:rPr lang="en-US" sz="1200" b="1"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verdes</a:t>
            </a:r>
            <a:r>
              <a:rPr lang="en-US" sz="1200" b="0" i="0" u="none" dirty="0">
                <a:solidFill>
                  <a:schemeClr val="dk1"/>
                </a:solidFill>
                <a:latin typeface="Montserrat"/>
                <a:ea typeface="Montserrat"/>
                <a:cs typeface="Montserrat"/>
                <a:sym typeface="Montserrat"/>
              </a:rPr>
              <a:t>.</a:t>
            </a:r>
            <a:endParaRPr sz="1200" dirty="0"/>
          </a:p>
          <a:p>
            <a:pPr marL="0" marR="0" lvl="0" indent="-76200" algn="l" rtl="0">
              <a:lnSpc>
                <a:spcPct val="100000"/>
              </a:lnSpc>
              <a:spcBef>
                <a:spcPts val="600"/>
              </a:spcBef>
              <a:spcAft>
                <a:spcPts val="0"/>
              </a:spcAft>
              <a:buClr>
                <a:schemeClr val="dk1"/>
              </a:buClr>
              <a:buSzPts val="1200"/>
              <a:buFont typeface="Arial"/>
              <a:buChar char="•"/>
            </a:pPr>
            <a:r>
              <a:rPr lang="en-US" sz="1200" b="0" i="0" u="none" dirty="0">
                <a:solidFill>
                  <a:schemeClr val="dk1"/>
                </a:solidFill>
                <a:latin typeface="Montserrat"/>
                <a:ea typeface="Montserrat"/>
                <a:cs typeface="Montserrat"/>
                <a:sym typeface="Montserrat"/>
              </a:rPr>
              <a:t> </a:t>
            </a:r>
            <a:r>
              <a:rPr lang="en-US" sz="1200" b="0" i="0" u="none" dirty="0" err="1">
                <a:solidFill>
                  <a:schemeClr val="dk1"/>
                </a:solidFill>
                <a:latin typeface="Montserrat"/>
                <a:ea typeface="Montserrat"/>
                <a:cs typeface="Montserrat"/>
                <a:sym typeface="Montserrat"/>
              </a:rPr>
              <a:t>Prestación</a:t>
            </a:r>
            <a:r>
              <a:rPr lang="en-US" sz="1200" b="0" i="0" u="none" dirty="0">
                <a:solidFill>
                  <a:schemeClr val="dk1"/>
                </a:solidFill>
                <a:latin typeface="Montserrat"/>
                <a:ea typeface="Montserrat"/>
                <a:cs typeface="Montserrat"/>
                <a:sym typeface="Montserrat"/>
              </a:rPr>
              <a:t> de </a:t>
            </a:r>
            <a:r>
              <a:rPr lang="en-US" sz="1200" b="0" i="0" u="none" dirty="0" err="1">
                <a:solidFill>
                  <a:schemeClr val="dk1"/>
                </a:solidFill>
                <a:latin typeface="Montserrat"/>
                <a:ea typeface="Montserrat"/>
                <a:cs typeface="Montserrat"/>
                <a:sym typeface="Montserrat"/>
              </a:rPr>
              <a:t>servicios</a:t>
            </a:r>
            <a:r>
              <a:rPr lang="en-US" sz="1200" b="0" i="0" u="none" dirty="0">
                <a:solidFill>
                  <a:schemeClr val="dk1"/>
                </a:solidFill>
                <a:latin typeface="Montserrat"/>
                <a:ea typeface="Montserrat"/>
                <a:cs typeface="Montserrat"/>
                <a:sym typeface="Montserrat"/>
              </a:rPr>
              <a:t> </a:t>
            </a:r>
            <a:r>
              <a:rPr lang="en-US" sz="1200" b="0" i="0" u="none" dirty="0" err="1">
                <a:solidFill>
                  <a:schemeClr val="dk1"/>
                </a:solidFill>
                <a:latin typeface="Montserrat"/>
                <a:ea typeface="Montserrat"/>
                <a:cs typeface="Montserrat"/>
                <a:sym typeface="Montserrat"/>
              </a:rPr>
              <a:t>municipales</a:t>
            </a:r>
            <a:r>
              <a:rPr lang="en-US" sz="1200" b="0" i="0" u="none" dirty="0">
                <a:solidFill>
                  <a:schemeClr val="dk1"/>
                </a:solidFill>
                <a:latin typeface="Montserrat"/>
                <a:ea typeface="Montserrat"/>
                <a:cs typeface="Montserrat"/>
                <a:sym typeface="Montserrat"/>
              </a:rPr>
              <a:t> de </a:t>
            </a:r>
            <a:r>
              <a:rPr lang="en-US" sz="1200" b="1" i="0" u="none" dirty="0" err="1">
                <a:solidFill>
                  <a:schemeClr val="dk1"/>
                </a:solidFill>
                <a:latin typeface="Montserrat"/>
                <a:ea typeface="Montserrat"/>
                <a:cs typeface="Montserrat"/>
                <a:sym typeface="Montserrat"/>
              </a:rPr>
              <a:t>sanidad</a:t>
            </a:r>
            <a:r>
              <a:rPr lang="en-US" sz="1200" b="1"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ambiental</a:t>
            </a:r>
            <a:r>
              <a:rPr lang="en-US" sz="1200" b="1" i="0" u="none" dirty="0">
                <a:solidFill>
                  <a:schemeClr val="dk1"/>
                </a:solidFill>
                <a:latin typeface="Montserrat"/>
                <a:ea typeface="Montserrat"/>
                <a:cs typeface="Montserrat"/>
                <a:sym typeface="Montserrat"/>
              </a:rPr>
              <a:t> y </a:t>
            </a:r>
            <a:r>
              <a:rPr lang="en-US" sz="1200" b="1" i="0" u="none" dirty="0" err="1">
                <a:solidFill>
                  <a:schemeClr val="dk1"/>
                </a:solidFill>
                <a:latin typeface="Montserrat"/>
                <a:ea typeface="Montserrat"/>
                <a:cs typeface="Montserrat"/>
                <a:sym typeface="Montserrat"/>
              </a:rPr>
              <a:t>bienestar</a:t>
            </a:r>
            <a:r>
              <a:rPr lang="en-US" sz="1200" b="1" i="0" u="none" dirty="0">
                <a:solidFill>
                  <a:schemeClr val="dk1"/>
                </a:solidFill>
                <a:latin typeface="Montserrat"/>
                <a:ea typeface="Montserrat"/>
                <a:cs typeface="Montserrat"/>
                <a:sym typeface="Montserrat"/>
              </a:rPr>
              <a:t> animal</a:t>
            </a:r>
            <a:r>
              <a:rPr lang="en-US" sz="1200" b="0" i="0" u="none" dirty="0">
                <a:solidFill>
                  <a:schemeClr val="dk1"/>
                </a:solidFill>
                <a:latin typeface="Montserrat"/>
                <a:ea typeface="Montserrat"/>
                <a:cs typeface="Montserrat"/>
                <a:sym typeface="Montserrat"/>
              </a:rPr>
              <a:t>.</a:t>
            </a:r>
            <a:endParaRPr sz="1200" dirty="0"/>
          </a:p>
          <a:p>
            <a:pPr marL="0" marR="0" lvl="0" indent="-76200" algn="l" rtl="0">
              <a:lnSpc>
                <a:spcPct val="100000"/>
              </a:lnSpc>
              <a:spcBef>
                <a:spcPts val="600"/>
              </a:spcBef>
              <a:spcAft>
                <a:spcPts val="0"/>
              </a:spcAft>
              <a:buClr>
                <a:schemeClr val="dk1"/>
              </a:buClr>
              <a:buSzPts val="1200"/>
              <a:buFont typeface="Arial"/>
              <a:buChar char="•"/>
            </a:pPr>
            <a:r>
              <a:rPr lang="en-US" sz="1200" b="0" i="0" u="none" dirty="0">
                <a:solidFill>
                  <a:schemeClr val="dk1"/>
                </a:solidFill>
                <a:latin typeface="Montserrat"/>
                <a:ea typeface="Montserrat"/>
                <a:cs typeface="Montserrat"/>
                <a:sym typeface="Montserrat"/>
              </a:rPr>
              <a:t> </a:t>
            </a:r>
            <a:r>
              <a:rPr lang="en-US" sz="1200" b="0" i="0" u="none" dirty="0" err="1">
                <a:solidFill>
                  <a:schemeClr val="dk1"/>
                </a:solidFill>
                <a:latin typeface="Montserrat"/>
                <a:ea typeface="Montserrat"/>
                <a:cs typeface="Montserrat"/>
                <a:sym typeface="Montserrat"/>
              </a:rPr>
              <a:t>Elaboración</a:t>
            </a:r>
            <a:r>
              <a:rPr lang="en-US" sz="1200" b="0" i="0" u="none" dirty="0">
                <a:solidFill>
                  <a:schemeClr val="dk1"/>
                </a:solidFill>
                <a:latin typeface="Montserrat"/>
                <a:ea typeface="Montserrat"/>
                <a:cs typeface="Montserrat"/>
                <a:sym typeface="Montserrat"/>
              </a:rPr>
              <a:t> de planes, </a:t>
            </a:r>
            <a:r>
              <a:rPr lang="en-US" sz="1200" b="0" i="0" u="none" dirty="0" err="1">
                <a:solidFill>
                  <a:schemeClr val="dk1"/>
                </a:solidFill>
                <a:latin typeface="Montserrat"/>
                <a:ea typeface="Montserrat"/>
                <a:cs typeface="Montserrat"/>
                <a:sym typeface="Montserrat"/>
              </a:rPr>
              <a:t>programas</a:t>
            </a:r>
            <a:r>
              <a:rPr lang="en-US" sz="1200" b="0"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estudios</a:t>
            </a:r>
            <a:r>
              <a:rPr lang="en-US" sz="1200" b="1" i="0" u="none" dirty="0">
                <a:solidFill>
                  <a:schemeClr val="dk1"/>
                </a:solidFill>
                <a:latin typeface="Montserrat"/>
                <a:ea typeface="Montserrat"/>
                <a:cs typeface="Montserrat"/>
                <a:sym typeface="Montserrat"/>
              </a:rPr>
              <a:t> o </a:t>
            </a:r>
            <a:r>
              <a:rPr lang="en-US" sz="1200" b="1" i="0" u="none" dirty="0" err="1">
                <a:solidFill>
                  <a:schemeClr val="dk1"/>
                </a:solidFill>
                <a:latin typeface="Montserrat"/>
                <a:ea typeface="Montserrat"/>
                <a:cs typeface="Montserrat"/>
                <a:sym typeface="Montserrat"/>
              </a:rPr>
              <a:t>trabajos</a:t>
            </a:r>
            <a:r>
              <a:rPr lang="en-US" sz="1200" b="1"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técnicos</a:t>
            </a:r>
            <a:r>
              <a:rPr lang="en-US" sz="1200" b="0" i="0" u="none" dirty="0">
                <a:solidFill>
                  <a:schemeClr val="dk1"/>
                </a:solidFill>
                <a:latin typeface="Montserrat"/>
                <a:ea typeface="Montserrat"/>
                <a:cs typeface="Montserrat"/>
                <a:sym typeface="Montserrat"/>
              </a:rPr>
              <a:t>.</a:t>
            </a:r>
            <a:endParaRPr sz="1200" dirty="0"/>
          </a:p>
          <a:p>
            <a:pPr marL="0" marR="0" lvl="0" indent="-76200" algn="l" rtl="0">
              <a:lnSpc>
                <a:spcPct val="100000"/>
              </a:lnSpc>
              <a:spcBef>
                <a:spcPts val="600"/>
              </a:spcBef>
              <a:spcAft>
                <a:spcPts val="0"/>
              </a:spcAft>
              <a:buClr>
                <a:schemeClr val="dk1"/>
              </a:buClr>
              <a:buSzPts val="1200"/>
              <a:buFont typeface="Arial"/>
              <a:buChar char="•"/>
            </a:pPr>
            <a:r>
              <a:rPr lang="en-US" sz="1200" b="0" i="0" u="none" dirty="0">
                <a:solidFill>
                  <a:schemeClr val="dk1"/>
                </a:solidFill>
                <a:latin typeface="Montserrat"/>
                <a:ea typeface="Montserrat"/>
                <a:cs typeface="Montserrat"/>
                <a:sym typeface="Montserrat"/>
              </a:rPr>
              <a:t> </a:t>
            </a:r>
            <a:r>
              <a:rPr lang="en-US" sz="1200" b="0" i="0" u="none" dirty="0" err="1">
                <a:solidFill>
                  <a:schemeClr val="dk1"/>
                </a:solidFill>
                <a:latin typeface="Montserrat"/>
                <a:ea typeface="Montserrat"/>
                <a:cs typeface="Montserrat"/>
                <a:sym typeface="Montserrat"/>
              </a:rPr>
              <a:t>Inventarios</a:t>
            </a:r>
            <a:r>
              <a:rPr lang="en-US" sz="1200" b="0" i="0" u="none" dirty="0">
                <a:solidFill>
                  <a:schemeClr val="dk1"/>
                </a:solidFill>
                <a:latin typeface="Montserrat"/>
                <a:ea typeface="Montserrat"/>
                <a:cs typeface="Montserrat"/>
                <a:sym typeface="Montserrat"/>
              </a:rPr>
              <a:t> de </a:t>
            </a:r>
            <a:r>
              <a:rPr lang="en-US" sz="1200" b="1" i="0" u="none" dirty="0" err="1">
                <a:solidFill>
                  <a:schemeClr val="dk1"/>
                </a:solidFill>
                <a:latin typeface="Montserrat"/>
                <a:ea typeface="Montserrat"/>
                <a:cs typeface="Montserrat"/>
                <a:sym typeface="Montserrat"/>
              </a:rPr>
              <a:t>caminos</a:t>
            </a:r>
            <a:r>
              <a:rPr lang="en-US" sz="1200" b="1"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municipales</a:t>
            </a:r>
            <a:r>
              <a:rPr lang="en-US" sz="1200" b="1" i="0" u="none" dirty="0">
                <a:solidFill>
                  <a:schemeClr val="dk1"/>
                </a:solidFill>
                <a:latin typeface="Montserrat"/>
                <a:ea typeface="Montserrat"/>
                <a:cs typeface="Montserrat"/>
                <a:sym typeface="Montserrat"/>
              </a:rPr>
              <a:t> </a:t>
            </a:r>
            <a:r>
              <a:rPr lang="en-US" sz="1200" b="0" i="0" u="none" dirty="0">
                <a:solidFill>
                  <a:schemeClr val="dk1"/>
                </a:solidFill>
                <a:latin typeface="Montserrat"/>
                <a:ea typeface="Montserrat"/>
                <a:cs typeface="Montserrat"/>
                <a:sym typeface="Montserrat"/>
              </a:rPr>
              <a:t>(</a:t>
            </a:r>
            <a:r>
              <a:rPr lang="en-US" sz="1200" b="0" i="0" u="none" dirty="0" err="1">
                <a:solidFill>
                  <a:srgbClr val="0000FF"/>
                </a:solidFill>
                <a:latin typeface="Montserrat"/>
                <a:ea typeface="Montserrat"/>
                <a:cs typeface="Montserrat"/>
                <a:sym typeface="Montserrat"/>
              </a:rPr>
              <a:t>redacción</a:t>
            </a:r>
            <a:r>
              <a:rPr lang="en-US" sz="1200" b="0" i="0" u="none" dirty="0">
                <a:solidFill>
                  <a:srgbClr val="0000FF"/>
                </a:solidFill>
                <a:latin typeface="Montserrat"/>
                <a:ea typeface="Montserrat"/>
                <a:cs typeface="Montserrat"/>
                <a:sym typeface="Montserrat"/>
              </a:rPr>
              <a:t>, </a:t>
            </a:r>
            <a:r>
              <a:rPr lang="en-US" sz="1200" b="0" i="0" u="none" dirty="0" err="1">
                <a:solidFill>
                  <a:srgbClr val="0000FF"/>
                </a:solidFill>
                <a:latin typeface="Montserrat"/>
                <a:ea typeface="Montserrat"/>
                <a:cs typeface="Montserrat"/>
                <a:sym typeface="Montserrat"/>
              </a:rPr>
              <a:t>actualización</a:t>
            </a:r>
            <a:r>
              <a:rPr lang="en-US" sz="1200" b="0" i="0" u="none" dirty="0">
                <a:solidFill>
                  <a:srgbClr val="0000FF"/>
                </a:solidFill>
                <a:latin typeface="Montserrat"/>
                <a:ea typeface="Montserrat"/>
                <a:cs typeface="Montserrat"/>
                <a:sym typeface="Montserrat"/>
              </a:rPr>
              <a:t> y </a:t>
            </a:r>
            <a:r>
              <a:rPr lang="en-US" sz="1200" b="0" i="0" u="none" dirty="0" err="1">
                <a:solidFill>
                  <a:srgbClr val="0000FF"/>
                </a:solidFill>
                <a:latin typeface="Montserrat"/>
                <a:ea typeface="Montserrat"/>
                <a:cs typeface="Montserrat"/>
                <a:sym typeface="Montserrat"/>
              </a:rPr>
              <a:t>trabajos</a:t>
            </a:r>
            <a:r>
              <a:rPr lang="en-US" sz="1200" b="0" i="0" u="none" dirty="0">
                <a:solidFill>
                  <a:srgbClr val="0000FF"/>
                </a:solidFill>
                <a:latin typeface="Montserrat"/>
                <a:ea typeface="Montserrat"/>
                <a:cs typeface="Montserrat"/>
                <a:sym typeface="Montserrat"/>
              </a:rPr>
              <a:t> </a:t>
            </a:r>
            <a:r>
              <a:rPr lang="en-US" sz="1200" b="0" i="0" u="none" dirty="0" err="1">
                <a:solidFill>
                  <a:srgbClr val="0000FF"/>
                </a:solidFill>
                <a:latin typeface="Montserrat"/>
                <a:ea typeface="Montserrat"/>
                <a:cs typeface="Montserrat"/>
                <a:sym typeface="Montserrat"/>
              </a:rPr>
              <a:t>asociados</a:t>
            </a:r>
            <a:r>
              <a:rPr lang="en-US" sz="1200" b="0" i="0" u="none" dirty="0">
                <a:solidFill>
                  <a:schemeClr val="dk1"/>
                </a:solidFill>
                <a:latin typeface="Montserrat"/>
                <a:ea typeface="Montserrat"/>
                <a:cs typeface="Montserrat"/>
                <a:sym typeface="Montserrat"/>
              </a:rPr>
              <a:t>).</a:t>
            </a:r>
            <a:endParaRPr sz="1200" dirty="0">
              <a:solidFill>
                <a:schemeClr val="dk1"/>
              </a:solidFill>
            </a:endParaRPr>
          </a:p>
          <a:p>
            <a:pPr marL="0" marR="0" lvl="0" indent="-76200" algn="l" rtl="0">
              <a:lnSpc>
                <a:spcPct val="100000"/>
              </a:lnSpc>
              <a:spcBef>
                <a:spcPts val="600"/>
              </a:spcBef>
              <a:spcAft>
                <a:spcPts val="0"/>
              </a:spcAft>
              <a:buClr>
                <a:schemeClr val="dk1"/>
              </a:buClr>
              <a:buSzPts val="1200"/>
              <a:buFont typeface="Arial"/>
              <a:buChar char="•"/>
            </a:pPr>
            <a:r>
              <a:rPr lang="en-US" sz="1200" b="0" i="0" u="none" dirty="0">
                <a:solidFill>
                  <a:schemeClr val="dk1"/>
                </a:solidFill>
                <a:latin typeface="Montserrat"/>
                <a:ea typeface="Montserrat"/>
                <a:cs typeface="Montserrat"/>
                <a:sym typeface="Montserrat"/>
              </a:rPr>
              <a:t> </a:t>
            </a:r>
            <a:r>
              <a:rPr lang="en-US" sz="1200" b="0" i="0" u="none" dirty="0" err="1">
                <a:solidFill>
                  <a:schemeClr val="dk1"/>
                </a:solidFill>
                <a:latin typeface="Montserrat"/>
                <a:ea typeface="Montserrat"/>
                <a:cs typeface="Montserrat"/>
                <a:sym typeface="Montserrat"/>
              </a:rPr>
              <a:t>Acciones</a:t>
            </a:r>
            <a:r>
              <a:rPr lang="en-US" sz="1200" b="0" i="0" u="none" dirty="0">
                <a:solidFill>
                  <a:schemeClr val="dk1"/>
                </a:solidFill>
                <a:latin typeface="Montserrat"/>
                <a:ea typeface="Montserrat"/>
                <a:cs typeface="Montserrat"/>
                <a:sym typeface="Montserrat"/>
              </a:rPr>
              <a:t> de </a:t>
            </a:r>
            <a:r>
              <a:rPr lang="en-US" sz="1200" b="1" i="0" u="none" dirty="0" err="1">
                <a:solidFill>
                  <a:schemeClr val="dk1"/>
                </a:solidFill>
                <a:latin typeface="Montserrat"/>
                <a:ea typeface="Montserrat"/>
                <a:cs typeface="Montserrat"/>
                <a:sym typeface="Montserrat"/>
              </a:rPr>
              <a:t>formación</a:t>
            </a:r>
            <a:r>
              <a:rPr lang="en-US" sz="1200" b="1"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divulgación</a:t>
            </a:r>
            <a:r>
              <a:rPr lang="en-US" sz="1200" b="0" i="0" u="none" dirty="0">
                <a:solidFill>
                  <a:schemeClr val="dk1"/>
                </a:solidFill>
                <a:latin typeface="Montserrat"/>
                <a:ea typeface="Montserrat"/>
                <a:cs typeface="Montserrat"/>
                <a:sym typeface="Montserrat"/>
              </a:rPr>
              <a:t>, </a:t>
            </a:r>
            <a:r>
              <a:rPr lang="en-US" sz="1200" b="0" i="0" u="none" dirty="0" err="1">
                <a:solidFill>
                  <a:schemeClr val="dk1"/>
                </a:solidFill>
                <a:latin typeface="Montserrat"/>
                <a:ea typeface="Montserrat"/>
                <a:cs typeface="Montserrat"/>
                <a:sym typeface="Montserrat"/>
              </a:rPr>
              <a:t>promoción</a:t>
            </a:r>
            <a:r>
              <a:rPr lang="en-US" sz="1200" b="0" i="0" u="none" dirty="0">
                <a:solidFill>
                  <a:schemeClr val="dk1"/>
                </a:solidFill>
                <a:latin typeface="Montserrat"/>
                <a:ea typeface="Montserrat"/>
                <a:cs typeface="Montserrat"/>
                <a:sym typeface="Montserrat"/>
              </a:rPr>
              <a:t>, </a:t>
            </a:r>
            <a:r>
              <a:rPr lang="en-US" sz="1200" b="0" i="0" u="none" dirty="0" err="1">
                <a:solidFill>
                  <a:schemeClr val="dk1"/>
                </a:solidFill>
                <a:latin typeface="Montserrat"/>
                <a:ea typeface="Montserrat"/>
                <a:cs typeface="Montserrat"/>
                <a:sym typeface="Montserrat"/>
              </a:rPr>
              <a:t>sensibilización</a:t>
            </a:r>
            <a:r>
              <a:rPr lang="en-US" sz="1200" b="0" i="0" u="none" dirty="0">
                <a:solidFill>
                  <a:schemeClr val="dk1"/>
                </a:solidFill>
                <a:latin typeface="Montserrat"/>
                <a:ea typeface="Montserrat"/>
                <a:cs typeface="Montserrat"/>
                <a:sym typeface="Montserrat"/>
              </a:rPr>
              <a:t> o </a:t>
            </a:r>
            <a:r>
              <a:rPr lang="en-US" sz="1200" b="1" i="0" u="none" dirty="0" err="1">
                <a:solidFill>
                  <a:schemeClr val="dk1"/>
                </a:solidFill>
                <a:latin typeface="Montserrat"/>
                <a:ea typeface="Montserrat"/>
                <a:cs typeface="Montserrat"/>
                <a:sym typeface="Montserrat"/>
              </a:rPr>
              <a:t>educación</a:t>
            </a:r>
            <a:r>
              <a:rPr lang="en-US" sz="1200" b="1"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ambie</a:t>
            </a:r>
            <a:r>
              <a:rPr lang="en-US" sz="1200" b="1" dirty="0" err="1">
                <a:solidFill>
                  <a:schemeClr val="dk1"/>
                </a:solidFill>
                <a:latin typeface="Montserrat"/>
                <a:ea typeface="Montserrat"/>
                <a:cs typeface="Montserrat"/>
                <a:sym typeface="Montserrat"/>
              </a:rPr>
              <a:t>n</a:t>
            </a:r>
            <a:r>
              <a:rPr lang="en-US" sz="1200" b="1" i="0" u="none" dirty="0" err="1">
                <a:solidFill>
                  <a:schemeClr val="dk1"/>
                </a:solidFill>
                <a:latin typeface="Montserrat"/>
                <a:ea typeface="Montserrat"/>
                <a:cs typeface="Montserrat"/>
                <a:sym typeface="Montserrat"/>
              </a:rPr>
              <a:t>tal</a:t>
            </a:r>
            <a:r>
              <a:rPr lang="en-US" sz="1200" b="0" i="0" u="none" dirty="0">
                <a:solidFill>
                  <a:schemeClr val="dk1"/>
                </a:solidFill>
                <a:latin typeface="Montserrat"/>
                <a:ea typeface="Montserrat"/>
                <a:cs typeface="Montserrat"/>
                <a:sym typeface="Montserrat"/>
              </a:rPr>
              <a:t>.</a:t>
            </a:r>
            <a:endParaRPr sz="1200" dirty="0"/>
          </a:p>
          <a:p>
            <a:pPr marL="0" marR="0" lvl="0" indent="-76200" algn="l" rtl="0">
              <a:lnSpc>
                <a:spcPct val="100000"/>
              </a:lnSpc>
              <a:spcBef>
                <a:spcPts val="600"/>
              </a:spcBef>
              <a:spcAft>
                <a:spcPts val="0"/>
              </a:spcAft>
              <a:buClr>
                <a:schemeClr val="dk1"/>
              </a:buClr>
              <a:buSzPts val="1200"/>
              <a:buFont typeface="Arial"/>
              <a:buChar char="•"/>
            </a:pPr>
            <a:r>
              <a:rPr lang="en-US" sz="1200" b="0" i="0" u="none" dirty="0">
                <a:solidFill>
                  <a:schemeClr val="dk1"/>
                </a:solidFill>
                <a:latin typeface="Montserrat"/>
                <a:ea typeface="Montserrat"/>
                <a:cs typeface="Montserrat"/>
                <a:sym typeface="Montserrat"/>
              </a:rPr>
              <a:t> Material </a:t>
            </a:r>
            <a:r>
              <a:rPr lang="en-US" sz="1200" b="0" i="0" u="none" dirty="0" err="1">
                <a:solidFill>
                  <a:schemeClr val="dk1"/>
                </a:solidFill>
                <a:latin typeface="Montserrat"/>
                <a:ea typeface="Montserrat"/>
                <a:cs typeface="Montserrat"/>
                <a:sym typeface="Montserrat"/>
              </a:rPr>
              <a:t>divulgativo</a:t>
            </a:r>
            <a:r>
              <a:rPr lang="en-US" sz="1200" b="0" i="0" u="none" dirty="0">
                <a:solidFill>
                  <a:schemeClr val="dk1"/>
                </a:solidFill>
                <a:latin typeface="Montserrat"/>
                <a:ea typeface="Montserrat"/>
                <a:cs typeface="Montserrat"/>
                <a:sym typeface="Montserrat"/>
              </a:rPr>
              <a:t>.</a:t>
            </a:r>
            <a:endParaRPr sz="1200" dirty="0"/>
          </a:p>
          <a:p>
            <a:pPr marL="0" marR="0" lvl="0" indent="-76200" algn="l" rtl="0">
              <a:lnSpc>
                <a:spcPct val="100000"/>
              </a:lnSpc>
              <a:spcBef>
                <a:spcPts val="600"/>
              </a:spcBef>
              <a:spcAft>
                <a:spcPts val="0"/>
              </a:spcAft>
              <a:buClr>
                <a:schemeClr val="dk1"/>
              </a:buClr>
              <a:buSzPts val="1200"/>
              <a:buFont typeface="Arial"/>
              <a:buChar char="•"/>
            </a:pPr>
            <a:r>
              <a:rPr lang="en-US" sz="1200" b="0" i="0" u="none" dirty="0">
                <a:solidFill>
                  <a:schemeClr val="dk1"/>
                </a:solidFill>
                <a:latin typeface="Montserrat"/>
                <a:ea typeface="Montserrat"/>
                <a:cs typeface="Montserrat"/>
                <a:sym typeface="Montserrat"/>
              </a:rPr>
              <a:t> </a:t>
            </a:r>
            <a:r>
              <a:rPr lang="en-US" sz="1200" b="0" i="0" u="none" dirty="0" err="1">
                <a:solidFill>
                  <a:schemeClr val="dk1"/>
                </a:solidFill>
                <a:latin typeface="Montserrat"/>
                <a:ea typeface="Montserrat"/>
                <a:cs typeface="Montserrat"/>
                <a:sym typeface="Montserrat"/>
              </a:rPr>
              <a:t>Campañas</a:t>
            </a:r>
            <a:r>
              <a:rPr lang="en-US" sz="1200" b="0" i="0" u="none" dirty="0">
                <a:solidFill>
                  <a:schemeClr val="dk1"/>
                </a:solidFill>
                <a:latin typeface="Montserrat"/>
                <a:ea typeface="Montserrat"/>
                <a:cs typeface="Montserrat"/>
                <a:sym typeface="Montserrat"/>
              </a:rPr>
              <a:t> de </a:t>
            </a:r>
            <a:r>
              <a:rPr lang="en-US" sz="1200" b="1" i="0" u="none" dirty="0" err="1">
                <a:solidFill>
                  <a:schemeClr val="dk1"/>
                </a:solidFill>
                <a:latin typeface="Montserrat"/>
                <a:ea typeface="Montserrat"/>
                <a:cs typeface="Montserrat"/>
                <a:sym typeface="Montserrat"/>
              </a:rPr>
              <a:t>comunicación</a:t>
            </a:r>
            <a:r>
              <a:rPr lang="en-US" sz="1200" b="1"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ambiental</a:t>
            </a:r>
            <a:r>
              <a:rPr lang="en-US" sz="1200" b="0" i="0" u="none" dirty="0">
                <a:solidFill>
                  <a:schemeClr val="dk1"/>
                </a:solidFill>
                <a:latin typeface="Montserrat"/>
                <a:ea typeface="Montserrat"/>
                <a:cs typeface="Montserrat"/>
                <a:sym typeface="Montserrat"/>
              </a:rPr>
              <a:t>.</a:t>
            </a:r>
            <a:endParaRPr sz="1200" dirty="0"/>
          </a:p>
          <a:p>
            <a:pPr marL="0" marR="0" lvl="0" indent="-76200" algn="l" rtl="0">
              <a:lnSpc>
                <a:spcPct val="100000"/>
              </a:lnSpc>
              <a:spcBef>
                <a:spcPts val="600"/>
              </a:spcBef>
              <a:spcAft>
                <a:spcPts val="0"/>
              </a:spcAft>
              <a:buClr>
                <a:schemeClr val="dk1"/>
              </a:buClr>
              <a:buSzPts val="1200"/>
              <a:buFont typeface="Arial"/>
              <a:buChar char="•"/>
            </a:pPr>
            <a:r>
              <a:rPr lang="en-US" sz="1200" b="0" i="0" u="none" dirty="0">
                <a:solidFill>
                  <a:schemeClr val="dk1"/>
                </a:solidFill>
                <a:latin typeface="Montserrat"/>
                <a:ea typeface="Montserrat"/>
                <a:cs typeface="Montserrat"/>
                <a:sym typeface="Montserrat"/>
              </a:rPr>
              <a:t> </a:t>
            </a:r>
            <a:r>
              <a:rPr lang="en-US" sz="1200" b="0" i="0" u="none" dirty="0" err="1">
                <a:solidFill>
                  <a:schemeClr val="dk1"/>
                </a:solidFill>
                <a:latin typeface="Montserrat"/>
                <a:ea typeface="Montserrat"/>
                <a:cs typeface="Montserrat"/>
                <a:sym typeface="Montserrat"/>
              </a:rPr>
              <a:t>Procesos</a:t>
            </a:r>
            <a:r>
              <a:rPr lang="en-US" sz="1200" b="0" i="0" u="none" dirty="0">
                <a:solidFill>
                  <a:schemeClr val="dk1"/>
                </a:solidFill>
                <a:latin typeface="Montserrat"/>
                <a:ea typeface="Montserrat"/>
                <a:cs typeface="Montserrat"/>
                <a:sym typeface="Montserrat"/>
              </a:rPr>
              <a:t> de </a:t>
            </a:r>
            <a:r>
              <a:rPr lang="en-US" sz="1200" b="0" i="0" u="none" dirty="0" err="1">
                <a:solidFill>
                  <a:schemeClr val="dk1"/>
                </a:solidFill>
                <a:latin typeface="Montserrat"/>
                <a:ea typeface="Montserrat"/>
                <a:cs typeface="Montserrat"/>
                <a:sym typeface="Montserrat"/>
              </a:rPr>
              <a:t>gobernanza</a:t>
            </a:r>
            <a:r>
              <a:rPr lang="en-US" sz="1200" b="0" i="0" u="none" dirty="0">
                <a:solidFill>
                  <a:schemeClr val="dk1"/>
                </a:solidFill>
                <a:latin typeface="Montserrat"/>
                <a:ea typeface="Montserrat"/>
                <a:cs typeface="Montserrat"/>
                <a:sym typeface="Montserrat"/>
              </a:rPr>
              <a:t> / </a:t>
            </a:r>
            <a:r>
              <a:rPr lang="en-US" sz="1200" b="1" i="0" u="none" dirty="0" err="1">
                <a:solidFill>
                  <a:schemeClr val="dk1"/>
                </a:solidFill>
                <a:latin typeface="Montserrat"/>
                <a:ea typeface="Montserrat"/>
                <a:cs typeface="Montserrat"/>
                <a:sym typeface="Montserrat"/>
              </a:rPr>
              <a:t>participación</a:t>
            </a:r>
            <a:r>
              <a:rPr lang="en-US" sz="1200" b="1" i="0" u="none" dirty="0">
                <a:solidFill>
                  <a:schemeClr val="dk1"/>
                </a:solidFill>
                <a:latin typeface="Montserrat"/>
                <a:ea typeface="Montserrat"/>
                <a:cs typeface="Montserrat"/>
                <a:sym typeface="Montserrat"/>
              </a:rPr>
              <a:t> </a:t>
            </a:r>
            <a:r>
              <a:rPr lang="en-US" sz="1200" b="1" i="0" u="none" dirty="0" err="1">
                <a:solidFill>
                  <a:schemeClr val="dk1"/>
                </a:solidFill>
                <a:latin typeface="Montserrat"/>
                <a:ea typeface="Montserrat"/>
                <a:cs typeface="Montserrat"/>
                <a:sym typeface="Montserrat"/>
              </a:rPr>
              <a:t>ciudadana</a:t>
            </a:r>
            <a:r>
              <a:rPr lang="en-US" sz="1200" b="0" i="0" u="none" dirty="0">
                <a:solidFill>
                  <a:schemeClr val="dk1"/>
                </a:solidFill>
                <a:latin typeface="Montserrat"/>
                <a:ea typeface="Montserrat"/>
                <a:cs typeface="Montserrat"/>
                <a:sym typeface="Montserrat"/>
              </a:rPr>
              <a:t>.</a:t>
            </a:r>
            <a:endParaRPr sz="1200" dirty="0"/>
          </a:p>
          <a:p>
            <a:pPr marL="0" marR="0" lvl="0" indent="-76200" algn="l" rtl="0">
              <a:lnSpc>
                <a:spcPct val="100000"/>
              </a:lnSpc>
              <a:spcBef>
                <a:spcPts val="600"/>
              </a:spcBef>
              <a:spcAft>
                <a:spcPts val="0"/>
              </a:spcAft>
              <a:buClr>
                <a:schemeClr val="dk1"/>
              </a:buClr>
              <a:buSzPts val="1200"/>
              <a:buFont typeface="Arial"/>
              <a:buChar char="•"/>
            </a:pPr>
            <a:r>
              <a:rPr lang="en-US" sz="1200" b="0" i="0" u="none" dirty="0">
                <a:solidFill>
                  <a:schemeClr val="dk1"/>
                </a:solidFill>
                <a:latin typeface="Montserrat"/>
                <a:ea typeface="Montserrat"/>
                <a:cs typeface="Montserrat"/>
                <a:sym typeface="Montserrat"/>
              </a:rPr>
              <a:t> </a:t>
            </a:r>
            <a:r>
              <a:rPr lang="en-US" sz="1200" b="0" i="0" u="none" dirty="0" err="1">
                <a:solidFill>
                  <a:schemeClr val="dk1"/>
                </a:solidFill>
                <a:latin typeface="Montserrat"/>
                <a:ea typeface="Montserrat"/>
                <a:cs typeface="Montserrat"/>
                <a:sym typeface="Montserrat"/>
              </a:rPr>
              <a:t>Adquisición</a:t>
            </a:r>
            <a:r>
              <a:rPr lang="en-US" sz="1200" b="0" i="0" u="none" dirty="0">
                <a:solidFill>
                  <a:schemeClr val="dk1"/>
                </a:solidFill>
                <a:latin typeface="Montserrat"/>
                <a:ea typeface="Montserrat"/>
                <a:cs typeface="Montserrat"/>
                <a:sym typeface="Montserrat"/>
              </a:rPr>
              <a:t> de </a:t>
            </a:r>
            <a:r>
              <a:rPr lang="en-US" sz="1200" b="1" i="0" u="none" dirty="0" err="1">
                <a:solidFill>
                  <a:schemeClr val="dk1"/>
                </a:solidFill>
                <a:latin typeface="Montserrat"/>
                <a:ea typeface="Montserrat"/>
                <a:cs typeface="Montserrat"/>
                <a:sym typeface="Montserrat"/>
              </a:rPr>
              <a:t>bienes</a:t>
            </a:r>
            <a:r>
              <a:rPr lang="en-US" sz="1200" b="1" i="0" u="none" dirty="0">
                <a:solidFill>
                  <a:schemeClr val="dk1"/>
                </a:solidFill>
                <a:latin typeface="Montserrat"/>
                <a:ea typeface="Montserrat"/>
                <a:cs typeface="Montserrat"/>
                <a:sym typeface="Montserrat"/>
              </a:rPr>
              <a:t> no </a:t>
            </a:r>
            <a:r>
              <a:rPr lang="en-US" sz="1200" b="1" i="0" u="none" dirty="0" err="1">
                <a:solidFill>
                  <a:schemeClr val="dk1"/>
                </a:solidFill>
                <a:latin typeface="Montserrat"/>
                <a:ea typeface="Montserrat"/>
                <a:cs typeface="Montserrat"/>
                <a:sym typeface="Montserrat"/>
              </a:rPr>
              <a:t>inventariables</a:t>
            </a:r>
            <a:r>
              <a:rPr lang="en-US" sz="1200" b="0" i="0" u="none" dirty="0">
                <a:solidFill>
                  <a:schemeClr val="dk1"/>
                </a:solidFill>
                <a:latin typeface="Montserrat"/>
                <a:ea typeface="Montserrat"/>
                <a:cs typeface="Montserrat"/>
                <a:sym typeface="Montserrat"/>
              </a:rPr>
              <a:t>.</a:t>
            </a:r>
            <a:endParaRPr sz="1200" dirty="0"/>
          </a:p>
        </p:txBody>
      </p:sp>
      <p:sp>
        <p:nvSpPr>
          <p:cNvPr id="424" name="Google Shape;424;p16"/>
          <p:cNvSpPr/>
          <p:nvPr/>
        </p:nvSpPr>
        <p:spPr>
          <a:xfrm rot="5400000">
            <a:off x="585787" y="4329112"/>
            <a:ext cx="865187"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25" name="Google Shape;425;p16" descr="C:\Users\pquerog\Downloads\noun_Document_1872067.png"/>
          <p:cNvPicPr preferRelativeResize="0"/>
          <p:nvPr/>
        </p:nvPicPr>
        <p:blipFill rotWithShape="1">
          <a:blip r:embed="rId4">
            <a:alphaModFix/>
          </a:blip>
          <a:srcRect/>
          <a:stretch/>
        </p:blipFill>
        <p:spPr>
          <a:xfrm>
            <a:off x="614362" y="4473575"/>
            <a:ext cx="584200" cy="503237"/>
          </a:xfrm>
          <a:prstGeom prst="rect">
            <a:avLst/>
          </a:prstGeom>
          <a:noFill/>
          <a:ln>
            <a:noFill/>
          </a:ln>
        </p:spPr>
      </p:pic>
      <p:sp>
        <p:nvSpPr>
          <p:cNvPr id="426" name="Google Shape;426;p16"/>
          <p:cNvSpPr txBox="1">
            <a:spLocks noGrp="1"/>
          </p:cNvSpPr>
          <p:nvPr>
            <p:ph type="title"/>
          </p:nvPr>
        </p:nvSpPr>
        <p:spPr>
          <a:xfrm>
            <a:off x="2430017" y="1302418"/>
            <a:ext cx="9496200" cy="72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DA21E"/>
              </a:buClr>
              <a:buSzPts val="2400"/>
              <a:buFont typeface="Montserrat"/>
              <a:buNone/>
            </a:pPr>
            <a:r>
              <a:rPr lang="en-US" sz="2000" b="1" i="0" u="none" dirty="0">
                <a:solidFill>
                  <a:srgbClr val="5DA21E"/>
                </a:solidFill>
                <a:latin typeface="Montserrat"/>
                <a:ea typeface="Montserrat"/>
                <a:cs typeface="Montserrat"/>
                <a:sym typeface="Montserrat"/>
              </a:rPr>
              <a:t>LÍNEA 4. </a:t>
            </a:r>
            <a:r>
              <a:rPr lang="en-US" sz="2000" b="1" i="1" u="none" dirty="0">
                <a:solidFill>
                  <a:srgbClr val="5DA21E"/>
                </a:solidFill>
                <a:latin typeface="Montserrat"/>
                <a:ea typeface="Montserrat"/>
                <a:cs typeface="Montserrat"/>
                <a:sym typeface="Montserrat"/>
              </a:rPr>
              <a:t>MEDIO AMBIENTE, PREVENCIÓN AMB., CAMBIO CLIMÁTICO,</a:t>
            </a:r>
            <a:endParaRPr sz="2000" b="1" i="1" dirty="0">
              <a:solidFill>
                <a:srgbClr val="5DA21E"/>
              </a:solidFill>
              <a:latin typeface="Montserrat"/>
              <a:ea typeface="Montserrat"/>
              <a:cs typeface="Montserrat"/>
              <a:sym typeface="Montserrat"/>
            </a:endParaRPr>
          </a:p>
          <a:p>
            <a:pPr marL="0" lvl="0" indent="0" algn="l" rtl="0">
              <a:lnSpc>
                <a:spcPct val="100000"/>
              </a:lnSpc>
              <a:spcBef>
                <a:spcPts val="0"/>
              </a:spcBef>
              <a:spcAft>
                <a:spcPts val="0"/>
              </a:spcAft>
              <a:buClr>
                <a:srgbClr val="5DA21E"/>
              </a:buClr>
              <a:buSzPts val="2400"/>
              <a:buFont typeface="Montserrat"/>
              <a:buNone/>
            </a:pPr>
            <a:r>
              <a:rPr lang="en-US" sz="2000" b="1" i="1" u="none" dirty="0">
                <a:solidFill>
                  <a:srgbClr val="5DA21E"/>
                </a:solidFill>
                <a:latin typeface="Montserrat"/>
                <a:ea typeface="Montserrat"/>
                <a:cs typeface="Montserrat"/>
                <a:sym typeface="Montserrat"/>
              </a:rPr>
              <a:t>ECONOMÍA CIRCULAR, SALUD AMBIENTAL Y BIENESTAR ANIMAL.</a:t>
            </a:r>
            <a:endParaRPr sz="2000" b="1" i="1" u="none" dirty="0">
              <a:solidFill>
                <a:srgbClr val="5DA21E"/>
              </a:solidFill>
              <a:latin typeface="Montserrat"/>
              <a:ea typeface="Montserrat"/>
              <a:cs typeface="Montserrat"/>
              <a:sym typeface="Montserrat"/>
            </a:endParaRPr>
          </a:p>
          <a:p>
            <a:pPr marL="0" lvl="0" indent="0" algn="l" rtl="0">
              <a:lnSpc>
                <a:spcPct val="100000"/>
              </a:lnSpc>
              <a:spcBef>
                <a:spcPts val="0"/>
              </a:spcBef>
              <a:spcAft>
                <a:spcPts val="0"/>
              </a:spcAft>
              <a:buClr>
                <a:srgbClr val="5DA21E"/>
              </a:buClr>
              <a:buSzPts val="2400"/>
              <a:buFont typeface="Montserrat"/>
              <a:buNone/>
            </a:pPr>
            <a:r>
              <a:rPr lang="en-US" sz="2000" b="1" i="1" dirty="0">
                <a:solidFill>
                  <a:srgbClr val="5DA21E"/>
                </a:solidFill>
                <a:latin typeface="Montserrat"/>
                <a:ea typeface="Montserrat"/>
                <a:cs typeface="Montserrat"/>
                <a:sym typeface="Montserrat"/>
              </a:rPr>
              <a:t>ACTUACIONES INTEGRALES DE REVITALIZACIÓN DE EEPP (</a:t>
            </a:r>
            <a:r>
              <a:rPr lang="en-US" sz="2000" b="1" i="1" dirty="0">
                <a:solidFill>
                  <a:srgbClr val="0000FF"/>
                </a:solidFill>
                <a:latin typeface="Montserrat"/>
                <a:ea typeface="Montserrat"/>
                <a:cs typeface="Montserrat"/>
                <a:sym typeface="Montserrat"/>
              </a:rPr>
              <a:t>AIRE</a:t>
            </a:r>
            <a:r>
              <a:rPr lang="en-US" sz="2000" b="1" i="1" dirty="0">
                <a:solidFill>
                  <a:srgbClr val="5DA21E"/>
                </a:solidFill>
                <a:latin typeface="Montserrat"/>
                <a:ea typeface="Montserrat"/>
                <a:cs typeface="Montserrat"/>
                <a:sym typeface="Montserrat"/>
              </a:rPr>
              <a:t>).</a:t>
            </a:r>
            <a:endParaRPr sz="2000" b="1" i="1" dirty="0">
              <a:solidFill>
                <a:srgbClr val="5DA21E"/>
              </a:solidFill>
              <a:latin typeface="Montserrat"/>
              <a:ea typeface="Montserrat"/>
              <a:cs typeface="Montserrat"/>
              <a:sym typeface="Montserrat"/>
            </a:endParaRPr>
          </a:p>
        </p:txBody>
      </p:sp>
      <p:grpSp>
        <p:nvGrpSpPr>
          <p:cNvPr id="427" name="Google Shape;427;p16"/>
          <p:cNvGrpSpPr/>
          <p:nvPr/>
        </p:nvGrpSpPr>
        <p:grpSpPr>
          <a:xfrm>
            <a:off x="460633" y="1400197"/>
            <a:ext cx="1877286" cy="865213"/>
            <a:chOff x="460633" y="1400197"/>
            <a:chExt cx="1877286" cy="865213"/>
          </a:xfrm>
        </p:grpSpPr>
        <p:sp>
          <p:nvSpPr>
            <p:cNvPr id="428" name="Google Shape;428;p16"/>
            <p:cNvSpPr/>
            <p:nvPr/>
          </p:nvSpPr>
          <p:spPr>
            <a:xfrm>
              <a:off x="481884" y="1400210"/>
              <a:ext cx="866100" cy="865200"/>
            </a:xfrm>
            <a:prstGeom prst="ellipse">
              <a:avLst/>
            </a:prstGeom>
            <a:solidFill>
              <a:srgbClr val="5DA21E"/>
            </a:solidFill>
            <a:ln>
              <a:noFill/>
            </a:ln>
          </p:spPr>
          <p:txBody>
            <a:bodyPr spcFirstLastPara="1" wrap="square" lIns="54925" tIns="27450" rIns="54925" bIns="27450" anchor="ctr" anchorCtr="0">
              <a:noAutofit/>
            </a:bodyPr>
            <a:lstStyle/>
            <a:p>
              <a:pPr marL="0" marR="0" lvl="0" indent="0" algn="l" rtl="0">
                <a:lnSpc>
                  <a:spcPct val="100000"/>
                </a:lnSpc>
                <a:spcBef>
                  <a:spcPts val="0"/>
                </a:spcBef>
                <a:spcAft>
                  <a:spcPts val="0"/>
                </a:spcAft>
                <a:buNone/>
              </a:pPr>
              <a:endParaRPr sz="1081" b="0" i="0" u="none">
                <a:solidFill>
                  <a:schemeClr val="dk1"/>
                </a:solidFill>
                <a:latin typeface="Arial"/>
                <a:ea typeface="Arial"/>
                <a:cs typeface="Arial"/>
                <a:sym typeface="Arial"/>
              </a:endParaRPr>
            </a:p>
          </p:txBody>
        </p:sp>
        <p:pic>
          <p:nvPicPr>
            <p:cNvPr id="429" name="Google Shape;429;p16" descr="C:\Users\pquerog\Downloads\noun-leaves-2252589.png"/>
            <p:cNvPicPr preferRelativeResize="0"/>
            <p:nvPr/>
          </p:nvPicPr>
          <p:blipFill rotWithShape="1">
            <a:blip r:embed="rId5">
              <a:alphaModFix/>
            </a:blip>
            <a:srcRect b="15519"/>
            <a:stretch/>
          </p:blipFill>
          <p:spPr>
            <a:xfrm>
              <a:off x="460633" y="1411836"/>
              <a:ext cx="908558" cy="767272"/>
            </a:xfrm>
            <a:prstGeom prst="rect">
              <a:avLst/>
            </a:prstGeom>
            <a:noFill/>
            <a:ln>
              <a:noFill/>
            </a:ln>
          </p:spPr>
        </p:pic>
        <p:sp>
          <p:nvSpPr>
            <p:cNvPr id="430" name="Google Shape;430;p16"/>
            <p:cNvSpPr/>
            <p:nvPr/>
          </p:nvSpPr>
          <p:spPr>
            <a:xfrm>
              <a:off x="1465316" y="1400197"/>
              <a:ext cx="864300" cy="865200"/>
            </a:xfrm>
            <a:prstGeom prst="ellipse">
              <a:avLst/>
            </a:prstGeom>
            <a:solidFill>
              <a:srgbClr val="5DA21E"/>
            </a:solidFill>
            <a:ln>
              <a:noFill/>
            </a:ln>
          </p:spPr>
          <p:txBody>
            <a:bodyPr spcFirstLastPara="1" wrap="square" lIns="54925" tIns="27450" rIns="54925" bIns="27450" anchor="ctr" anchorCtr="0">
              <a:noAutofit/>
            </a:bodyPr>
            <a:lstStyle/>
            <a:p>
              <a:pPr marL="0" marR="0" lvl="0" indent="0" algn="l" rtl="0">
                <a:lnSpc>
                  <a:spcPct val="100000"/>
                </a:lnSpc>
                <a:spcBef>
                  <a:spcPts val="0"/>
                </a:spcBef>
                <a:spcAft>
                  <a:spcPts val="0"/>
                </a:spcAft>
                <a:buNone/>
              </a:pPr>
              <a:endParaRPr sz="1081" b="0" i="0" u="none">
                <a:solidFill>
                  <a:schemeClr val="dk1"/>
                </a:solidFill>
                <a:latin typeface="Arial"/>
                <a:ea typeface="Arial"/>
                <a:cs typeface="Arial"/>
                <a:sym typeface="Arial"/>
              </a:endParaRPr>
            </a:p>
          </p:txBody>
        </p:sp>
        <p:pic>
          <p:nvPicPr>
            <p:cNvPr id="431" name="Google Shape;431;p16"/>
            <p:cNvPicPr preferRelativeResize="0"/>
            <p:nvPr/>
          </p:nvPicPr>
          <p:blipFill>
            <a:blip r:embed="rId6">
              <a:alphaModFix/>
            </a:blip>
            <a:stretch>
              <a:fillRect/>
            </a:stretch>
          </p:blipFill>
          <p:spPr>
            <a:xfrm>
              <a:off x="1482275" y="1639726"/>
              <a:ext cx="855644" cy="522152"/>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17"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438" name="Google Shape;438;p17"/>
          <p:cNvSpPr txBox="1"/>
          <p:nvPr/>
        </p:nvSpPr>
        <p:spPr>
          <a:xfrm>
            <a:off x="6886575" y="2813276"/>
            <a:ext cx="25209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Montserrat"/>
              <a:buNone/>
            </a:pPr>
            <a:r>
              <a:rPr lang="en-US" sz="1400" b="1" i="0" u="none">
                <a:solidFill>
                  <a:schemeClr val="dk1"/>
                </a:solidFill>
                <a:latin typeface="Montserrat"/>
                <a:ea typeface="Montserrat"/>
                <a:cs typeface="Montserrat"/>
                <a:sym typeface="Montserrat"/>
              </a:rPr>
              <a:t>INVERSIONES</a:t>
            </a:r>
            <a:endParaRPr/>
          </a:p>
        </p:txBody>
      </p:sp>
      <p:sp>
        <p:nvSpPr>
          <p:cNvPr id="439" name="Google Shape;439;p17"/>
          <p:cNvSpPr txBox="1"/>
          <p:nvPr/>
        </p:nvSpPr>
        <p:spPr>
          <a:xfrm>
            <a:off x="4727575" y="3245076"/>
            <a:ext cx="7272300" cy="2801400"/>
          </a:xfrm>
          <a:prstGeom prst="rect">
            <a:avLst/>
          </a:prstGeom>
          <a:noFill/>
          <a:ln>
            <a:noFill/>
          </a:ln>
        </p:spPr>
        <p:txBody>
          <a:bodyPr spcFirstLastPara="1" wrap="square" lIns="91425" tIns="45700" rIns="91425" bIns="45700" anchor="t" anchorCtr="0">
            <a:spAutoFit/>
          </a:bodyPr>
          <a:lstStyle/>
          <a:p>
            <a:pPr marL="0" marR="0" lvl="0" indent="-88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Montserrat"/>
                <a:ea typeface="Montserrat"/>
                <a:cs typeface="Montserrat"/>
                <a:sym typeface="Montserrat"/>
              </a:rPr>
              <a:t> Obras o actuaciones de </a:t>
            </a:r>
            <a:r>
              <a:rPr lang="en-US" sz="1400" b="1" i="0" u="none">
                <a:solidFill>
                  <a:schemeClr val="dk1"/>
                </a:solidFill>
                <a:latin typeface="Montserrat"/>
                <a:ea typeface="Montserrat"/>
                <a:cs typeface="Montserrat"/>
                <a:sym typeface="Montserrat"/>
              </a:rPr>
              <a:t>mejora ambiental en núcleos urbanos</a:t>
            </a:r>
            <a:r>
              <a:rPr lang="en-US" sz="1400" b="0" i="0" u="none">
                <a:solidFill>
                  <a:schemeClr val="dk1"/>
                </a:solidFill>
                <a:latin typeface="Montserrat"/>
                <a:ea typeface="Montserrat"/>
                <a:cs typeface="Montserrat"/>
                <a:sym typeface="Montserrat"/>
              </a:rPr>
              <a:t>, espacios, o equipamientos públicos.</a:t>
            </a:r>
            <a:endParaRPr>
              <a:solidFill>
                <a:schemeClr val="dk1"/>
              </a:solidFill>
              <a:latin typeface="Montserrat"/>
              <a:ea typeface="Montserrat"/>
              <a:cs typeface="Montserrat"/>
              <a:sym typeface="Montserrat"/>
            </a:endParaRPr>
          </a:p>
          <a:p>
            <a:pPr marL="0" marR="0" lvl="0" indent="-88900" algn="l" rtl="0">
              <a:lnSpc>
                <a:spcPct val="100000"/>
              </a:lnSpc>
              <a:spcBef>
                <a:spcPts val="1200"/>
              </a:spcBef>
              <a:spcAft>
                <a:spcPts val="0"/>
              </a:spcAft>
              <a:buClr>
                <a:schemeClr val="dk1"/>
              </a:buClr>
              <a:buSzPts val="1400"/>
              <a:buFont typeface="Arial"/>
              <a:buChar char="•"/>
            </a:pPr>
            <a:r>
              <a:rPr lang="en-US" sz="1400" b="0" i="0" u="none">
                <a:solidFill>
                  <a:schemeClr val="dk1"/>
                </a:solidFill>
                <a:latin typeface="Montserrat"/>
                <a:ea typeface="Montserrat"/>
                <a:cs typeface="Montserrat"/>
                <a:sym typeface="Montserrat"/>
              </a:rPr>
              <a:t> Obras o actuaciones en instalaciones municipales, que contribuyan a la prestación de un servicio municipal (objeto de esta línea).</a:t>
            </a:r>
            <a:endParaRPr sz="1400" b="0" i="0" u="none">
              <a:solidFill>
                <a:schemeClr val="dk1"/>
              </a:solidFill>
              <a:latin typeface="Montserrat"/>
              <a:ea typeface="Montserrat"/>
              <a:cs typeface="Montserrat"/>
              <a:sym typeface="Montserrat"/>
            </a:endParaRPr>
          </a:p>
          <a:p>
            <a:pPr marL="0" marR="0" lvl="0" indent="-88900" algn="l" rtl="0">
              <a:lnSpc>
                <a:spcPct val="100000"/>
              </a:lnSpc>
              <a:spcBef>
                <a:spcPts val="1200"/>
              </a:spcBef>
              <a:spcAft>
                <a:spcPts val="0"/>
              </a:spcAft>
              <a:buClr>
                <a:srgbClr val="0000FF"/>
              </a:buClr>
              <a:buSzPts val="1400"/>
              <a:buFont typeface="Montserrat"/>
              <a:buChar char="•"/>
            </a:pPr>
            <a:r>
              <a:rPr lang="en-US">
                <a:solidFill>
                  <a:srgbClr val="0000FF"/>
                </a:solidFill>
                <a:latin typeface="Montserrat"/>
                <a:ea typeface="Montserrat"/>
                <a:cs typeface="Montserrat"/>
                <a:sym typeface="Montserrat"/>
              </a:rPr>
              <a:t> Obras o actuaciones de recuperación de espacios afectados por el enjambre de borrascas.</a:t>
            </a:r>
            <a:endParaRPr>
              <a:solidFill>
                <a:srgbClr val="0000FF"/>
              </a:solidFill>
              <a:latin typeface="Montserrat"/>
              <a:ea typeface="Montserrat"/>
              <a:cs typeface="Montserrat"/>
              <a:sym typeface="Montserrat"/>
            </a:endParaRPr>
          </a:p>
          <a:p>
            <a:pPr marL="0" marR="0" lvl="0" indent="-88900" algn="l" rtl="0">
              <a:lnSpc>
                <a:spcPct val="100000"/>
              </a:lnSpc>
              <a:spcBef>
                <a:spcPts val="1200"/>
              </a:spcBef>
              <a:spcAft>
                <a:spcPts val="0"/>
              </a:spcAft>
              <a:buClr>
                <a:srgbClr val="0000FF"/>
              </a:buClr>
              <a:buSzPts val="1400"/>
              <a:buFont typeface="Montserrat"/>
              <a:buChar char="•"/>
            </a:pPr>
            <a:r>
              <a:rPr lang="en-US">
                <a:solidFill>
                  <a:srgbClr val="0000FF"/>
                </a:solidFill>
                <a:latin typeface="Montserrat"/>
                <a:ea typeface="Montserrat"/>
                <a:cs typeface="Montserrat"/>
                <a:sym typeface="Montserrat"/>
              </a:rPr>
              <a:t> Obras o actuaciones alineadas con la filosofía del Plan AIRE.</a:t>
            </a:r>
            <a:endParaRPr>
              <a:solidFill>
                <a:srgbClr val="0000FF"/>
              </a:solidFill>
              <a:latin typeface="Montserrat"/>
              <a:ea typeface="Montserrat"/>
              <a:cs typeface="Montserrat"/>
              <a:sym typeface="Montserrat"/>
            </a:endParaRPr>
          </a:p>
          <a:p>
            <a:pPr marL="0" marR="0" lvl="0" indent="-88900" algn="l" rtl="0">
              <a:lnSpc>
                <a:spcPct val="100000"/>
              </a:lnSpc>
              <a:spcBef>
                <a:spcPts val="1200"/>
              </a:spcBef>
              <a:spcAft>
                <a:spcPts val="0"/>
              </a:spcAft>
              <a:buClr>
                <a:schemeClr val="dk1"/>
              </a:buClr>
              <a:buSzPts val="1400"/>
              <a:buFont typeface="Arial"/>
              <a:buChar char="•"/>
            </a:pPr>
            <a:r>
              <a:rPr lang="en-US" sz="1400" b="0" i="0" u="none">
                <a:solidFill>
                  <a:schemeClr val="dk1"/>
                </a:solidFill>
                <a:latin typeface="Montserrat"/>
                <a:ea typeface="Montserrat"/>
                <a:cs typeface="Montserrat"/>
                <a:sym typeface="Montserrat"/>
              </a:rPr>
              <a:t> Adquisición de bienes o equipamientos</a:t>
            </a:r>
            <a:r>
              <a:rPr lang="en-US">
                <a:solidFill>
                  <a:schemeClr val="dk1"/>
                </a:solidFill>
                <a:latin typeface="Montserrat"/>
                <a:ea typeface="Montserrat"/>
                <a:cs typeface="Montserrat"/>
                <a:sym typeface="Montserrat"/>
              </a:rPr>
              <a:t>.</a:t>
            </a:r>
            <a:endParaRPr/>
          </a:p>
          <a:p>
            <a:pPr marL="0" marR="0" lvl="0" indent="-88900" algn="l" rtl="0">
              <a:lnSpc>
                <a:spcPct val="100000"/>
              </a:lnSpc>
              <a:spcBef>
                <a:spcPts val="1200"/>
              </a:spcBef>
              <a:spcAft>
                <a:spcPts val="0"/>
              </a:spcAft>
              <a:buClr>
                <a:schemeClr val="dk1"/>
              </a:buClr>
              <a:buSzPts val="1400"/>
              <a:buFont typeface="Arial"/>
              <a:buChar char="•"/>
            </a:pPr>
            <a:r>
              <a:rPr lang="en-US" sz="1400" b="0" i="0" u="none">
                <a:solidFill>
                  <a:schemeClr val="dk1"/>
                </a:solidFill>
                <a:latin typeface="Montserrat"/>
                <a:ea typeface="Montserrat"/>
                <a:cs typeface="Montserrat"/>
                <a:sym typeface="Montserrat"/>
              </a:rPr>
              <a:t> Adquisición y colocación de cartelería fija y/o señalética.</a:t>
            </a:r>
            <a:endParaRPr>
              <a:solidFill>
                <a:schemeClr val="dk1"/>
              </a:solidFill>
              <a:latin typeface="Montserrat"/>
              <a:ea typeface="Montserrat"/>
              <a:cs typeface="Montserrat"/>
              <a:sym typeface="Montserrat"/>
            </a:endParaRPr>
          </a:p>
        </p:txBody>
      </p:sp>
      <p:sp>
        <p:nvSpPr>
          <p:cNvPr id="440" name="Google Shape;440;p17"/>
          <p:cNvSpPr/>
          <p:nvPr/>
        </p:nvSpPr>
        <p:spPr>
          <a:xfrm rot="5400000">
            <a:off x="585787" y="4329112"/>
            <a:ext cx="865187"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41" name="Google Shape;441;p17" descr="C:\Users\pquerog\Downloads\noun_Document_1872067.png"/>
          <p:cNvPicPr preferRelativeResize="0"/>
          <p:nvPr/>
        </p:nvPicPr>
        <p:blipFill rotWithShape="1">
          <a:blip r:embed="rId4">
            <a:alphaModFix/>
          </a:blip>
          <a:srcRect/>
          <a:stretch/>
        </p:blipFill>
        <p:spPr>
          <a:xfrm>
            <a:off x="614362" y="4473575"/>
            <a:ext cx="584200" cy="503237"/>
          </a:xfrm>
          <a:prstGeom prst="rect">
            <a:avLst/>
          </a:prstGeom>
          <a:noFill/>
          <a:ln>
            <a:noFill/>
          </a:ln>
        </p:spPr>
      </p:pic>
      <p:sp>
        <p:nvSpPr>
          <p:cNvPr id="442" name="Google Shape;442;p17"/>
          <p:cNvSpPr txBox="1">
            <a:spLocks noGrp="1"/>
          </p:cNvSpPr>
          <p:nvPr>
            <p:ph type="title"/>
          </p:nvPr>
        </p:nvSpPr>
        <p:spPr>
          <a:xfrm>
            <a:off x="2430017" y="1302418"/>
            <a:ext cx="9496200" cy="72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DA21E"/>
              </a:buClr>
              <a:buSzPts val="2400"/>
              <a:buFont typeface="Montserrat"/>
              <a:buNone/>
            </a:pPr>
            <a:r>
              <a:rPr lang="en-US" sz="2000" b="1" i="0" u="none">
                <a:solidFill>
                  <a:srgbClr val="5DA21E"/>
                </a:solidFill>
                <a:latin typeface="Montserrat"/>
                <a:ea typeface="Montserrat"/>
                <a:cs typeface="Montserrat"/>
                <a:sym typeface="Montserrat"/>
              </a:rPr>
              <a:t>LÍNEA 4. </a:t>
            </a:r>
            <a:r>
              <a:rPr lang="en-US" sz="2000" b="1" i="1" u="none">
                <a:solidFill>
                  <a:srgbClr val="5DA21E"/>
                </a:solidFill>
                <a:latin typeface="Montserrat"/>
                <a:ea typeface="Montserrat"/>
                <a:cs typeface="Montserrat"/>
                <a:sym typeface="Montserrat"/>
              </a:rPr>
              <a:t>MEDIO AMBIENTE, PREVENCIÓN AMB., CAMBIO CLIMÁTICO,</a:t>
            </a:r>
            <a:endParaRPr sz="2000" b="1" i="1">
              <a:solidFill>
                <a:srgbClr val="5DA21E"/>
              </a:solidFill>
              <a:latin typeface="Montserrat"/>
              <a:ea typeface="Montserrat"/>
              <a:cs typeface="Montserrat"/>
              <a:sym typeface="Montserrat"/>
            </a:endParaRPr>
          </a:p>
          <a:p>
            <a:pPr marL="0" lvl="0" indent="0" algn="l" rtl="0">
              <a:lnSpc>
                <a:spcPct val="100000"/>
              </a:lnSpc>
              <a:spcBef>
                <a:spcPts val="0"/>
              </a:spcBef>
              <a:spcAft>
                <a:spcPts val="0"/>
              </a:spcAft>
              <a:buClr>
                <a:srgbClr val="5DA21E"/>
              </a:buClr>
              <a:buSzPts val="2400"/>
              <a:buFont typeface="Montserrat"/>
              <a:buNone/>
            </a:pPr>
            <a:r>
              <a:rPr lang="en-US" sz="2000" b="1" i="1" u="none">
                <a:solidFill>
                  <a:srgbClr val="5DA21E"/>
                </a:solidFill>
                <a:latin typeface="Montserrat"/>
                <a:ea typeface="Montserrat"/>
                <a:cs typeface="Montserrat"/>
                <a:sym typeface="Montserrat"/>
              </a:rPr>
              <a:t>ECONOMÍA CIRCULAR, SALUD AMBIENTAL Y BIENESTAR ANIMAL.</a:t>
            </a:r>
            <a:endParaRPr sz="2000" b="1" i="1" u="none">
              <a:solidFill>
                <a:srgbClr val="5DA21E"/>
              </a:solidFill>
              <a:latin typeface="Montserrat"/>
              <a:ea typeface="Montserrat"/>
              <a:cs typeface="Montserrat"/>
              <a:sym typeface="Montserrat"/>
            </a:endParaRPr>
          </a:p>
          <a:p>
            <a:pPr marL="0" lvl="0" indent="0" algn="l" rtl="0">
              <a:lnSpc>
                <a:spcPct val="100000"/>
              </a:lnSpc>
              <a:spcBef>
                <a:spcPts val="0"/>
              </a:spcBef>
              <a:spcAft>
                <a:spcPts val="0"/>
              </a:spcAft>
              <a:buClr>
                <a:srgbClr val="5DA21E"/>
              </a:buClr>
              <a:buSzPts val="2400"/>
              <a:buFont typeface="Montserrat"/>
              <a:buNone/>
            </a:pPr>
            <a:r>
              <a:rPr lang="en-US" sz="2000" b="1" i="1">
                <a:solidFill>
                  <a:srgbClr val="5DA21E"/>
                </a:solidFill>
                <a:latin typeface="Montserrat"/>
                <a:ea typeface="Montserrat"/>
                <a:cs typeface="Montserrat"/>
                <a:sym typeface="Montserrat"/>
              </a:rPr>
              <a:t>ACTUACIONES INTEGRALES DE REVITALIZACIÓN DE EEPP (</a:t>
            </a:r>
            <a:r>
              <a:rPr lang="en-US" sz="2000" b="1" i="1">
                <a:solidFill>
                  <a:srgbClr val="0000FF"/>
                </a:solidFill>
                <a:latin typeface="Montserrat"/>
                <a:ea typeface="Montserrat"/>
                <a:cs typeface="Montserrat"/>
                <a:sym typeface="Montserrat"/>
              </a:rPr>
              <a:t>AIRE</a:t>
            </a:r>
            <a:r>
              <a:rPr lang="en-US" sz="2000" b="1" i="1">
                <a:solidFill>
                  <a:srgbClr val="5DA21E"/>
                </a:solidFill>
                <a:latin typeface="Montserrat"/>
                <a:ea typeface="Montserrat"/>
                <a:cs typeface="Montserrat"/>
                <a:sym typeface="Montserrat"/>
              </a:rPr>
              <a:t>).</a:t>
            </a:r>
            <a:endParaRPr sz="2000" b="1" i="1">
              <a:solidFill>
                <a:srgbClr val="5DA21E"/>
              </a:solidFill>
              <a:latin typeface="Montserrat"/>
              <a:ea typeface="Montserrat"/>
              <a:cs typeface="Montserrat"/>
              <a:sym typeface="Montserrat"/>
            </a:endParaRPr>
          </a:p>
        </p:txBody>
      </p:sp>
      <p:grpSp>
        <p:nvGrpSpPr>
          <p:cNvPr id="443" name="Google Shape;443;p17"/>
          <p:cNvGrpSpPr/>
          <p:nvPr/>
        </p:nvGrpSpPr>
        <p:grpSpPr>
          <a:xfrm>
            <a:off x="460633" y="1400197"/>
            <a:ext cx="1877286" cy="865213"/>
            <a:chOff x="460633" y="1400197"/>
            <a:chExt cx="1877286" cy="865213"/>
          </a:xfrm>
        </p:grpSpPr>
        <p:sp>
          <p:nvSpPr>
            <p:cNvPr id="444" name="Google Shape;444;p17"/>
            <p:cNvSpPr/>
            <p:nvPr/>
          </p:nvSpPr>
          <p:spPr>
            <a:xfrm>
              <a:off x="481884" y="1400210"/>
              <a:ext cx="866100" cy="865200"/>
            </a:xfrm>
            <a:prstGeom prst="ellipse">
              <a:avLst/>
            </a:prstGeom>
            <a:solidFill>
              <a:srgbClr val="5DA21E"/>
            </a:solidFill>
            <a:ln>
              <a:noFill/>
            </a:ln>
          </p:spPr>
          <p:txBody>
            <a:bodyPr spcFirstLastPara="1" wrap="square" lIns="54925" tIns="27450" rIns="54925" bIns="27450" anchor="ctr" anchorCtr="0">
              <a:noAutofit/>
            </a:bodyPr>
            <a:lstStyle/>
            <a:p>
              <a:pPr marL="0" marR="0" lvl="0" indent="0" algn="l" rtl="0">
                <a:lnSpc>
                  <a:spcPct val="100000"/>
                </a:lnSpc>
                <a:spcBef>
                  <a:spcPts val="0"/>
                </a:spcBef>
                <a:spcAft>
                  <a:spcPts val="0"/>
                </a:spcAft>
                <a:buNone/>
              </a:pPr>
              <a:endParaRPr sz="1081" b="0" i="0" u="none">
                <a:solidFill>
                  <a:schemeClr val="dk1"/>
                </a:solidFill>
                <a:latin typeface="Arial"/>
                <a:ea typeface="Arial"/>
                <a:cs typeface="Arial"/>
                <a:sym typeface="Arial"/>
              </a:endParaRPr>
            </a:p>
          </p:txBody>
        </p:sp>
        <p:pic>
          <p:nvPicPr>
            <p:cNvPr id="445" name="Google Shape;445;p17" descr="C:\Users\pquerog\Downloads\noun-leaves-2252589.png"/>
            <p:cNvPicPr preferRelativeResize="0"/>
            <p:nvPr/>
          </p:nvPicPr>
          <p:blipFill rotWithShape="1">
            <a:blip r:embed="rId5">
              <a:alphaModFix/>
            </a:blip>
            <a:srcRect b="15519"/>
            <a:stretch/>
          </p:blipFill>
          <p:spPr>
            <a:xfrm>
              <a:off x="460633" y="1411836"/>
              <a:ext cx="908558" cy="767272"/>
            </a:xfrm>
            <a:prstGeom prst="rect">
              <a:avLst/>
            </a:prstGeom>
            <a:noFill/>
            <a:ln>
              <a:noFill/>
            </a:ln>
          </p:spPr>
        </p:pic>
        <p:sp>
          <p:nvSpPr>
            <p:cNvPr id="446" name="Google Shape;446;p17"/>
            <p:cNvSpPr/>
            <p:nvPr/>
          </p:nvSpPr>
          <p:spPr>
            <a:xfrm>
              <a:off x="1465316" y="1400197"/>
              <a:ext cx="864300" cy="865200"/>
            </a:xfrm>
            <a:prstGeom prst="ellipse">
              <a:avLst/>
            </a:prstGeom>
            <a:solidFill>
              <a:srgbClr val="5DA21E"/>
            </a:solidFill>
            <a:ln>
              <a:noFill/>
            </a:ln>
          </p:spPr>
          <p:txBody>
            <a:bodyPr spcFirstLastPara="1" wrap="square" lIns="54925" tIns="27450" rIns="54925" bIns="27450" anchor="ctr" anchorCtr="0">
              <a:noAutofit/>
            </a:bodyPr>
            <a:lstStyle/>
            <a:p>
              <a:pPr marL="0" marR="0" lvl="0" indent="0" algn="l" rtl="0">
                <a:lnSpc>
                  <a:spcPct val="100000"/>
                </a:lnSpc>
                <a:spcBef>
                  <a:spcPts val="0"/>
                </a:spcBef>
                <a:spcAft>
                  <a:spcPts val="0"/>
                </a:spcAft>
                <a:buNone/>
              </a:pPr>
              <a:endParaRPr sz="1081" b="0" i="0" u="none">
                <a:solidFill>
                  <a:schemeClr val="dk1"/>
                </a:solidFill>
                <a:latin typeface="Arial"/>
                <a:ea typeface="Arial"/>
                <a:cs typeface="Arial"/>
                <a:sym typeface="Arial"/>
              </a:endParaRPr>
            </a:p>
          </p:txBody>
        </p:sp>
        <p:pic>
          <p:nvPicPr>
            <p:cNvPr id="447" name="Google Shape;447;p17"/>
            <p:cNvPicPr preferRelativeResize="0"/>
            <p:nvPr/>
          </p:nvPicPr>
          <p:blipFill>
            <a:blip r:embed="rId6">
              <a:alphaModFix/>
            </a:blip>
            <a:stretch>
              <a:fillRect/>
            </a:stretch>
          </p:blipFill>
          <p:spPr>
            <a:xfrm>
              <a:off x="1482275" y="1639726"/>
              <a:ext cx="855644" cy="522152"/>
            </a:xfrm>
            <a:prstGeom prst="rect">
              <a:avLst/>
            </a:prstGeom>
            <a:noFill/>
            <a:ln>
              <a:noFill/>
            </a:ln>
          </p:spPr>
        </p:pic>
      </p:grpSp>
      <p:sp>
        <p:nvSpPr>
          <p:cNvPr id="17" name="Google Shape;418;p16"/>
          <p:cNvSpPr txBox="1"/>
          <p:nvPr/>
        </p:nvSpPr>
        <p:spPr>
          <a:xfrm>
            <a:off x="261937" y="2924175"/>
            <a:ext cx="4608512"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Montserrat"/>
              <a:buNone/>
            </a:pPr>
            <a:r>
              <a:rPr lang="en-US" sz="1800" b="1" dirty="0">
                <a:solidFill>
                  <a:srgbClr val="5DA21E"/>
                </a:solidFill>
                <a:latin typeface="Montserrat"/>
                <a:ea typeface="Montserrat"/>
                <a:cs typeface="Montserrat"/>
                <a:sym typeface="Montserrat"/>
              </a:rPr>
              <a:t>ACTUACIONES FINANCIABLES</a:t>
            </a:r>
            <a:r>
              <a:rPr lang="en-US" sz="1800" b="1" dirty="0" smtClean="0">
                <a:solidFill>
                  <a:srgbClr val="5DA21E"/>
                </a:solidFill>
                <a:latin typeface="Montserrat"/>
                <a:ea typeface="Montserrat"/>
                <a:cs typeface="Montserrat"/>
                <a:sym typeface="Montserrat"/>
              </a:rPr>
              <a:t>:</a:t>
            </a:r>
            <a:endParaRPr lang="en-US" sz="1800" b="1" dirty="0">
              <a:solidFill>
                <a:srgbClr val="5DA21E"/>
              </a:solidFill>
              <a:latin typeface="Montserrat"/>
              <a:ea typeface="Montserrat"/>
              <a:cs typeface="Montserrat"/>
              <a:sym typeface="Montserrat"/>
            </a:endParaRPr>
          </a:p>
        </p:txBody>
      </p:sp>
      <p:grpSp>
        <p:nvGrpSpPr>
          <p:cNvPr id="18" name="Google Shape;419;p16"/>
          <p:cNvGrpSpPr/>
          <p:nvPr/>
        </p:nvGrpSpPr>
        <p:grpSpPr>
          <a:xfrm>
            <a:off x="1621673" y="3591843"/>
            <a:ext cx="2598300" cy="2524286"/>
            <a:chOff x="1630300" y="3333050"/>
            <a:chExt cx="2598300" cy="3243000"/>
          </a:xfrm>
        </p:grpSpPr>
        <p:sp>
          <p:nvSpPr>
            <p:cNvPr id="19" name="Google Shape;420;p16"/>
            <p:cNvSpPr txBox="1"/>
            <p:nvPr/>
          </p:nvSpPr>
          <p:spPr>
            <a:xfrm rot="-5400000">
              <a:off x="1307950" y="3655400"/>
              <a:ext cx="3243000" cy="2598300"/>
            </a:xfrm>
            <a:prstGeom prst="rect">
              <a:avLst/>
            </a:prstGeom>
            <a:noFill/>
            <a:ln w="127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 name="Google Shape;421;p16"/>
            <p:cNvSpPr txBox="1"/>
            <p:nvPr/>
          </p:nvSpPr>
          <p:spPr>
            <a:xfrm>
              <a:off x="1702299" y="3371808"/>
              <a:ext cx="2520300" cy="2431394"/>
            </a:xfrm>
            <a:prstGeom prst="rect">
              <a:avLst/>
            </a:prstGeom>
            <a:noFill/>
            <a:ln>
              <a:noFill/>
            </a:ln>
          </p:spPr>
          <p:txBody>
            <a:bodyPr spcFirstLastPara="1" wrap="square" lIns="91425" tIns="45700" rIns="91425" bIns="45700" anchor="t" anchorCtr="0">
              <a:spAutoFit/>
            </a:bodyPr>
            <a:lstStyle/>
            <a:p>
              <a:pPr marL="0" marR="0" lvl="0" indent="-88900" algn="l" rtl="0">
                <a:lnSpc>
                  <a:spcPct val="100000"/>
                </a:lnSpc>
                <a:spcBef>
                  <a:spcPts val="600"/>
                </a:spcBef>
                <a:spcAft>
                  <a:spcPts val="0"/>
                </a:spcAft>
                <a:buClr>
                  <a:schemeClr val="dk1"/>
                </a:buClr>
                <a:buSzPts val="1400"/>
                <a:buChar char="•"/>
              </a:pPr>
              <a:r>
                <a:rPr lang="en-US" sz="1400" b="0" i="0" u="none" dirty="0">
                  <a:solidFill>
                    <a:schemeClr val="dk1"/>
                  </a:solidFill>
                  <a:latin typeface="Montserrat"/>
                  <a:ea typeface="Montserrat"/>
                  <a:cs typeface="Montserrat"/>
                  <a:sym typeface="Montserrat"/>
                </a:rPr>
                <a:t> Medio </a:t>
              </a:r>
              <a:r>
                <a:rPr lang="en-US" sz="1400" b="0" i="0" u="none" dirty="0" err="1">
                  <a:solidFill>
                    <a:schemeClr val="dk1"/>
                  </a:solidFill>
                  <a:latin typeface="Montserrat"/>
                  <a:ea typeface="Montserrat"/>
                  <a:cs typeface="Montserrat"/>
                  <a:sym typeface="Montserrat"/>
                </a:rPr>
                <a:t>ambiente</a:t>
              </a:r>
              <a:r>
                <a:rPr lang="en-US" sz="1400" b="0" i="0" u="none" dirty="0">
                  <a:solidFill>
                    <a:schemeClr val="dk1"/>
                  </a:solidFill>
                  <a:latin typeface="Montserrat"/>
                  <a:ea typeface="Montserrat"/>
                  <a:cs typeface="Montserrat"/>
                  <a:sym typeface="Montserrat"/>
                </a:rPr>
                <a:t>.</a:t>
              </a:r>
              <a:endParaRPr dirty="0"/>
            </a:p>
            <a:p>
              <a:pPr marL="0" marR="0" lvl="0" indent="-88900" algn="l" rtl="0">
                <a:lnSpc>
                  <a:spcPct val="100000"/>
                </a:lnSpc>
                <a:spcBef>
                  <a:spcPts val="600"/>
                </a:spcBef>
                <a:spcAft>
                  <a:spcPts val="0"/>
                </a:spcAft>
                <a:buClr>
                  <a:schemeClr val="dk1"/>
                </a:buClr>
                <a:buSzPts val="1400"/>
                <a:buChar char="•"/>
              </a:pP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Prevención</a:t>
              </a: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ambiental</a:t>
              </a:r>
              <a:r>
                <a:rPr lang="en-US" sz="1400" b="0" i="0" u="none" dirty="0">
                  <a:solidFill>
                    <a:schemeClr val="dk1"/>
                  </a:solidFill>
                  <a:latin typeface="Montserrat"/>
                  <a:ea typeface="Montserrat"/>
                  <a:cs typeface="Montserrat"/>
                  <a:sym typeface="Montserrat"/>
                </a:rPr>
                <a:t>.</a:t>
              </a:r>
              <a:endParaRPr dirty="0"/>
            </a:p>
            <a:p>
              <a:pPr marL="0" marR="0" lvl="0" indent="-88900" algn="l" rtl="0">
                <a:lnSpc>
                  <a:spcPct val="100000"/>
                </a:lnSpc>
                <a:spcBef>
                  <a:spcPts val="600"/>
                </a:spcBef>
                <a:spcAft>
                  <a:spcPts val="0"/>
                </a:spcAft>
                <a:buClr>
                  <a:schemeClr val="dk1"/>
                </a:buClr>
                <a:buSzPts val="1400"/>
                <a:buChar char="•"/>
              </a:pP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Cambio</a:t>
              </a: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climático</a:t>
              </a:r>
              <a:r>
                <a:rPr lang="en-US" sz="1400" b="0" i="0" u="none" dirty="0">
                  <a:solidFill>
                    <a:schemeClr val="dk1"/>
                  </a:solidFill>
                  <a:latin typeface="Montserrat"/>
                  <a:ea typeface="Montserrat"/>
                  <a:cs typeface="Montserrat"/>
                  <a:sym typeface="Montserrat"/>
                </a:rPr>
                <a:t>.</a:t>
              </a:r>
              <a:endParaRPr dirty="0"/>
            </a:p>
            <a:p>
              <a:pPr marL="0" marR="0" lvl="0" indent="-88900" algn="l" rtl="0">
                <a:lnSpc>
                  <a:spcPct val="100000"/>
                </a:lnSpc>
                <a:spcBef>
                  <a:spcPts val="600"/>
                </a:spcBef>
                <a:spcAft>
                  <a:spcPts val="0"/>
                </a:spcAft>
                <a:buClr>
                  <a:schemeClr val="dk1"/>
                </a:buClr>
                <a:buSzPts val="1400"/>
                <a:buChar char="•"/>
              </a:pP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Economía</a:t>
              </a:r>
              <a:r>
                <a:rPr lang="en-US" sz="1400" b="0" i="0" u="none" dirty="0">
                  <a:solidFill>
                    <a:schemeClr val="dk1"/>
                  </a:solidFill>
                  <a:latin typeface="Montserrat"/>
                  <a:ea typeface="Montserrat"/>
                  <a:cs typeface="Montserrat"/>
                  <a:sym typeface="Montserrat"/>
                </a:rPr>
                <a:t> circular.</a:t>
              </a:r>
              <a:endParaRPr dirty="0"/>
            </a:p>
            <a:p>
              <a:pPr marL="0" marR="0" lvl="0" indent="-88900" algn="l" rtl="0">
                <a:lnSpc>
                  <a:spcPct val="100000"/>
                </a:lnSpc>
                <a:spcBef>
                  <a:spcPts val="600"/>
                </a:spcBef>
                <a:spcAft>
                  <a:spcPts val="0"/>
                </a:spcAft>
                <a:buClr>
                  <a:schemeClr val="dk1"/>
                </a:buClr>
                <a:buSzPts val="1400"/>
                <a:buChar char="•"/>
              </a:pP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Sanidad</a:t>
              </a: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ambiental</a:t>
              </a:r>
              <a:r>
                <a:rPr lang="en-US" sz="1400" b="0" i="0" u="none" dirty="0">
                  <a:solidFill>
                    <a:schemeClr val="dk1"/>
                  </a:solidFill>
                  <a:latin typeface="Montserrat"/>
                  <a:ea typeface="Montserrat"/>
                  <a:cs typeface="Montserrat"/>
                  <a:sym typeface="Montserrat"/>
                </a:rPr>
                <a:t>.</a:t>
              </a:r>
              <a:endParaRPr dirty="0"/>
            </a:p>
            <a:p>
              <a:pPr marL="0" marR="0" lvl="0" indent="-88900" algn="l" rtl="0">
                <a:lnSpc>
                  <a:spcPct val="100000"/>
                </a:lnSpc>
                <a:spcBef>
                  <a:spcPts val="600"/>
                </a:spcBef>
                <a:spcAft>
                  <a:spcPts val="0"/>
                </a:spcAft>
                <a:buClr>
                  <a:schemeClr val="dk1"/>
                </a:buClr>
                <a:buSzPts val="1400"/>
                <a:buChar char="•"/>
              </a:pPr>
              <a:r>
                <a:rPr lang="en-US" sz="1400" b="0" i="0" u="none" dirty="0">
                  <a:solidFill>
                    <a:schemeClr val="dk1"/>
                  </a:solidFill>
                  <a:latin typeface="Montserrat"/>
                  <a:ea typeface="Montserrat"/>
                  <a:cs typeface="Montserrat"/>
                  <a:sym typeface="Montserrat"/>
                </a:rPr>
                <a:t> </a:t>
              </a:r>
              <a:r>
                <a:rPr lang="en-US" sz="1400" b="0" i="0" u="none" dirty="0" err="1">
                  <a:solidFill>
                    <a:schemeClr val="dk1"/>
                  </a:solidFill>
                  <a:latin typeface="Montserrat"/>
                  <a:ea typeface="Montserrat"/>
                  <a:cs typeface="Montserrat"/>
                  <a:sym typeface="Montserrat"/>
                </a:rPr>
                <a:t>Bienestar</a:t>
              </a:r>
              <a:r>
                <a:rPr lang="en-US" sz="1400" b="0" i="0" u="none" dirty="0">
                  <a:solidFill>
                    <a:schemeClr val="dk1"/>
                  </a:solidFill>
                  <a:latin typeface="Montserrat"/>
                  <a:ea typeface="Montserrat"/>
                  <a:cs typeface="Montserrat"/>
                  <a:sym typeface="Montserrat"/>
                </a:rPr>
                <a:t> animal.</a:t>
              </a:r>
              <a:endParaRPr sz="1400" b="0" i="0" u="none" dirty="0">
                <a:solidFill>
                  <a:schemeClr val="dk1"/>
                </a:solidFill>
                <a:latin typeface="Montserrat"/>
                <a:ea typeface="Montserrat"/>
                <a:cs typeface="Montserrat"/>
                <a:sym typeface="Montserrat"/>
              </a:endParaRPr>
            </a:p>
            <a:p>
              <a:pPr marL="0" marR="0" lvl="0" indent="-88900" algn="l" rtl="0">
                <a:lnSpc>
                  <a:spcPct val="100000"/>
                </a:lnSpc>
                <a:spcBef>
                  <a:spcPts val="600"/>
                </a:spcBef>
                <a:spcAft>
                  <a:spcPts val="0"/>
                </a:spcAft>
                <a:buClr>
                  <a:schemeClr val="dk1"/>
                </a:buClr>
                <a:buSzPts val="1400"/>
                <a:buFont typeface="Montserrat"/>
                <a:buChar char="•"/>
              </a:pPr>
              <a:r>
                <a:rPr lang="en-US" dirty="0">
                  <a:solidFill>
                    <a:schemeClr val="dk1"/>
                  </a:solidFill>
                  <a:latin typeface="Montserrat"/>
                  <a:ea typeface="Montserrat"/>
                  <a:cs typeface="Montserrat"/>
                  <a:sym typeface="Montserrat"/>
                </a:rPr>
                <a:t> </a:t>
              </a:r>
              <a:r>
                <a:rPr lang="en-US" dirty="0" err="1">
                  <a:solidFill>
                    <a:srgbClr val="0000FF"/>
                  </a:solidFill>
                  <a:latin typeface="Montserrat"/>
                  <a:ea typeface="Montserrat"/>
                  <a:cs typeface="Montserrat"/>
                  <a:sym typeface="Montserrat"/>
                </a:rPr>
                <a:t>Enjambre</a:t>
              </a:r>
              <a:r>
                <a:rPr lang="en-US" dirty="0">
                  <a:solidFill>
                    <a:srgbClr val="0000FF"/>
                  </a:solidFill>
                  <a:latin typeface="Montserrat"/>
                  <a:ea typeface="Montserrat"/>
                  <a:cs typeface="Montserrat"/>
                  <a:sym typeface="Montserrat"/>
                </a:rPr>
                <a:t> de </a:t>
              </a:r>
              <a:r>
                <a:rPr lang="en-US" dirty="0" err="1">
                  <a:solidFill>
                    <a:srgbClr val="0000FF"/>
                  </a:solidFill>
                  <a:latin typeface="Montserrat"/>
                  <a:ea typeface="Montserrat"/>
                  <a:cs typeface="Montserrat"/>
                  <a:sym typeface="Montserrat"/>
                </a:rPr>
                <a:t>borrascas</a:t>
              </a:r>
              <a:endParaRPr dirty="0">
                <a:solidFill>
                  <a:srgbClr val="0000FF"/>
                </a:solidFill>
                <a:latin typeface="Montserrat"/>
                <a:ea typeface="Montserrat"/>
                <a:cs typeface="Montserrat"/>
                <a:sym typeface="Montserrat"/>
              </a:endParaRPr>
            </a:p>
            <a:p>
              <a:pPr marL="0" marR="0" lvl="0" indent="-88900" algn="l" rtl="0">
                <a:lnSpc>
                  <a:spcPct val="100000"/>
                </a:lnSpc>
                <a:spcBef>
                  <a:spcPts val="600"/>
                </a:spcBef>
                <a:spcAft>
                  <a:spcPts val="0"/>
                </a:spcAft>
                <a:buClr>
                  <a:srgbClr val="0000FF"/>
                </a:buClr>
                <a:buSzPts val="1400"/>
                <a:buFont typeface="Montserrat"/>
                <a:buChar char="•"/>
              </a:pPr>
              <a:r>
                <a:rPr lang="en-US" dirty="0">
                  <a:solidFill>
                    <a:srgbClr val="0000FF"/>
                  </a:solidFill>
                  <a:latin typeface="Montserrat"/>
                  <a:ea typeface="Montserrat"/>
                  <a:cs typeface="Montserrat"/>
                  <a:sym typeface="Montserrat"/>
                </a:rPr>
                <a:t> Plan AIRE</a:t>
              </a:r>
              <a:endParaRPr dirty="0">
                <a:solidFill>
                  <a:srgbClr val="0000FF"/>
                </a:solidFill>
                <a:latin typeface="Montserrat"/>
                <a:ea typeface="Montserrat"/>
                <a:cs typeface="Montserrat"/>
                <a:sym typeface="Montserrat"/>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18"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456" name="Google Shape;456;p18"/>
          <p:cNvSpPr txBox="1">
            <a:spLocks noGrp="1"/>
          </p:cNvSpPr>
          <p:nvPr>
            <p:ph type="title"/>
          </p:nvPr>
        </p:nvSpPr>
        <p:spPr>
          <a:xfrm>
            <a:off x="0" y="1341437"/>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LÍNEA 5. </a:t>
            </a:r>
            <a:r>
              <a:rPr lang="en-US" sz="2800" b="1" i="1" u="none">
                <a:solidFill>
                  <a:srgbClr val="5DA21E"/>
                </a:solidFill>
                <a:latin typeface="Montserrat"/>
                <a:ea typeface="Montserrat"/>
                <a:cs typeface="Montserrat"/>
                <a:sym typeface="Montserrat"/>
              </a:rPr>
              <a:t>PROINDES</a:t>
            </a:r>
            <a:endParaRPr/>
          </a:p>
        </p:txBody>
      </p:sp>
      <p:sp>
        <p:nvSpPr>
          <p:cNvPr id="457" name="Google Shape;457;p18"/>
          <p:cNvSpPr txBox="1"/>
          <p:nvPr/>
        </p:nvSpPr>
        <p:spPr>
          <a:xfrm>
            <a:off x="1630362" y="2924175"/>
            <a:ext cx="9290100" cy="1108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DA21E"/>
              </a:buClr>
              <a:buSzPts val="1800"/>
              <a:buFont typeface="Montserrat"/>
              <a:buNone/>
            </a:pPr>
            <a:r>
              <a:rPr lang="en-US" sz="1800" b="1" i="0" u="none">
                <a:solidFill>
                  <a:srgbClr val="5DA21E"/>
                </a:solidFill>
                <a:latin typeface="Montserrat"/>
                <a:ea typeface="Montserrat"/>
                <a:cs typeface="Montserrat"/>
                <a:sym typeface="Montserrat"/>
              </a:rPr>
              <a:t>OBJETO</a:t>
            </a:r>
            <a:r>
              <a:rPr lang="en-US" sz="1800" b="0" i="0" u="none">
                <a:solidFill>
                  <a:srgbClr val="5DA21E"/>
                </a:solidFill>
                <a:latin typeface="Montserrat"/>
                <a:ea typeface="Montserrat"/>
                <a:cs typeface="Montserrat"/>
                <a:sym typeface="Montserrat"/>
              </a:rPr>
              <a:t>: </a:t>
            </a:r>
            <a:r>
              <a:rPr lang="en-US" sz="1600" b="0" i="0" u="none">
                <a:solidFill>
                  <a:schemeClr val="dk1"/>
                </a:solidFill>
                <a:latin typeface="Montserrat"/>
                <a:ea typeface="Montserrat"/>
                <a:cs typeface="Montserrat"/>
                <a:sym typeface="Montserrat"/>
              </a:rPr>
              <a:t>contribuir a reducir de emisiones a través de la mejora de la eficiencia energética, impulso y promoción de las energías renovables y movilidad eléctrica, aumentar el grado de independencia energética y disminuir el importe facturado por el uso de la energía. </a:t>
            </a:r>
            <a:endParaRPr/>
          </a:p>
        </p:txBody>
      </p:sp>
      <p:sp>
        <p:nvSpPr>
          <p:cNvPr id="458" name="Google Shape;458;p18"/>
          <p:cNvSpPr txBox="1"/>
          <p:nvPr/>
        </p:nvSpPr>
        <p:spPr>
          <a:xfrm>
            <a:off x="1630362" y="4365625"/>
            <a:ext cx="6092825" cy="368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DA21E"/>
              </a:buClr>
              <a:buSzPts val="1800"/>
              <a:buFont typeface="Montserrat"/>
              <a:buNone/>
            </a:pPr>
            <a:r>
              <a:rPr lang="en-US" sz="1800" b="1" i="0" u="none">
                <a:solidFill>
                  <a:srgbClr val="5DA21E"/>
                </a:solidFill>
                <a:latin typeface="Montserrat"/>
                <a:ea typeface="Montserrat"/>
                <a:cs typeface="Montserrat"/>
                <a:sym typeface="Montserrat"/>
              </a:rPr>
              <a:t>BENEFICIARIOS: </a:t>
            </a:r>
            <a:r>
              <a:rPr lang="en-US" sz="1600" b="0" i="0" u="none">
                <a:solidFill>
                  <a:schemeClr val="dk1"/>
                </a:solidFill>
                <a:latin typeface="Montserrat"/>
                <a:ea typeface="Montserrat"/>
                <a:cs typeface="Montserrat"/>
                <a:sym typeface="Montserrat"/>
              </a:rPr>
              <a:t>municipios &lt;20.000 hab. Y ELAs</a:t>
            </a:r>
            <a:endParaRPr/>
          </a:p>
        </p:txBody>
      </p:sp>
      <p:sp>
        <p:nvSpPr>
          <p:cNvPr id="459" name="Google Shape;459;p18"/>
          <p:cNvSpPr txBox="1"/>
          <p:nvPr/>
        </p:nvSpPr>
        <p:spPr>
          <a:xfrm>
            <a:off x="1630362" y="5373687"/>
            <a:ext cx="9217025" cy="8620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DA21E"/>
              </a:buClr>
              <a:buSzPts val="1800"/>
              <a:buFont typeface="Montserrat"/>
              <a:buNone/>
            </a:pPr>
            <a:r>
              <a:rPr lang="en-US" sz="1800" b="1" i="0" u="none">
                <a:solidFill>
                  <a:srgbClr val="5DA21E"/>
                </a:solidFill>
                <a:latin typeface="Montserrat"/>
                <a:ea typeface="Montserrat"/>
                <a:cs typeface="Montserrat"/>
                <a:sym typeface="Montserrat"/>
              </a:rPr>
              <a:t>IMPORTE MÁXIMO FINANCIABLE: </a:t>
            </a:r>
            <a:r>
              <a:rPr lang="en-US" sz="1600" b="0" i="0" u="none">
                <a:solidFill>
                  <a:schemeClr val="dk1"/>
                </a:solidFill>
                <a:latin typeface="Montserrat"/>
                <a:ea typeface="Montserrat"/>
                <a:cs typeface="Montserrat"/>
                <a:sym typeface="Montserrat"/>
              </a:rPr>
              <a:t>35.000 € por cada Entidad Beneficiaria y a repartir entre las diferentes actuaciones elegidas, </a:t>
            </a:r>
            <a:r>
              <a:rPr lang="en-US" sz="1600">
                <a:solidFill>
                  <a:schemeClr val="dk1"/>
                </a:solidFill>
                <a:latin typeface="Montserrat"/>
                <a:ea typeface="Montserrat"/>
                <a:cs typeface="Montserrat"/>
                <a:sym typeface="Montserrat"/>
              </a:rPr>
              <a:t>alcanzando</a:t>
            </a:r>
            <a:r>
              <a:rPr lang="en-US" sz="1600" b="0" i="0" u="none">
                <a:solidFill>
                  <a:schemeClr val="dk1"/>
                </a:solidFill>
                <a:latin typeface="Montserrat"/>
                <a:ea typeface="Montserrat"/>
                <a:cs typeface="Montserrat"/>
                <a:sym typeface="Montserrat"/>
              </a:rPr>
              <a:t> un total de 1.400.000 € exclusivamente para esta línea.</a:t>
            </a:r>
            <a:endParaRPr/>
          </a:p>
        </p:txBody>
      </p:sp>
      <p:sp>
        <p:nvSpPr>
          <p:cNvPr id="460" name="Google Shape;460;p18"/>
          <p:cNvSpPr/>
          <p:nvPr/>
        </p:nvSpPr>
        <p:spPr>
          <a:xfrm rot="5400000">
            <a:off x="550862" y="4186237"/>
            <a:ext cx="863600" cy="790575"/>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61" name="Google Shape;461;p18" descr="C:\Users\pquerog\Downloads\noun_Government_289436.png"/>
          <p:cNvPicPr preferRelativeResize="0"/>
          <p:nvPr/>
        </p:nvPicPr>
        <p:blipFill rotWithShape="1">
          <a:blip r:embed="rId4">
            <a:alphaModFix/>
          </a:blip>
          <a:srcRect/>
          <a:stretch/>
        </p:blipFill>
        <p:spPr>
          <a:xfrm>
            <a:off x="549275" y="4221162"/>
            <a:ext cx="685800" cy="592137"/>
          </a:xfrm>
          <a:prstGeom prst="rect">
            <a:avLst/>
          </a:prstGeom>
          <a:noFill/>
          <a:ln>
            <a:noFill/>
          </a:ln>
        </p:spPr>
      </p:pic>
      <p:sp>
        <p:nvSpPr>
          <p:cNvPr id="462" name="Google Shape;462;p18"/>
          <p:cNvSpPr/>
          <p:nvPr/>
        </p:nvSpPr>
        <p:spPr>
          <a:xfrm>
            <a:off x="3142991" y="1196897"/>
            <a:ext cx="934992" cy="936576"/>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3" name="Google Shape;463;p18"/>
          <p:cNvSpPr/>
          <p:nvPr/>
        </p:nvSpPr>
        <p:spPr>
          <a:xfrm rot="5400000">
            <a:off x="585787" y="2960687"/>
            <a:ext cx="865187"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64" name="Google Shape;464;p18"/>
          <p:cNvPicPr preferRelativeResize="0"/>
          <p:nvPr/>
        </p:nvPicPr>
        <p:blipFill rotWithShape="1">
          <a:blip r:embed="rId5">
            <a:alphaModFix/>
          </a:blip>
          <a:srcRect l="20013" r="19947" b="16612"/>
          <a:stretch/>
        </p:blipFill>
        <p:spPr>
          <a:xfrm>
            <a:off x="658812" y="3105150"/>
            <a:ext cx="361950" cy="503237"/>
          </a:xfrm>
          <a:prstGeom prst="rect">
            <a:avLst/>
          </a:prstGeom>
          <a:noFill/>
          <a:ln>
            <a:noFill/>
          </a:ln>
        </p:spPr>
      </p:pic>
      <p:sp>
        <p:nvSpPr>
          <p:cNvPr id="465" name="Google Shape;465;p18"/>
          <p:cNvSpPr/>
          <p:nvPr/>
        </p:nvSpPr>
        <p:spPr>
          <a:xfrm rot="5400000">
            <a:off x="586581" y="5409406"/>
            <a:ext cx="863600"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66" name="Google Shape;466;p18"/>
          <p:cNvPicPr preferRelativeResize="0"/>
          <p:nvPr/>
        </p:nvPicPr>
        <p:blipFill rotWithShape="1">
          <a:blip r:embed="rId6">
            <a:alphaModFix/>
          </a:blip>
          <a:srcRect l="3335" b="13276"/>
          <a:stretch/>
        </p:blipFill>
        <p:spPr>
          <a:xfrm>
            <a:off x="658812" y="5503862"/>
            <a:ext cx="576262" cy="517525"/>
          </a:xfrm>
          <a:prstGeom prst="rect">
            <a:avLst/>
          </a:prstGeom>
          <a:noFill/>
          <a:ln>
            <a:noFill/>
          </a:ln>
        </p:spPr>
      </p:pic>
      <p:pic>
        <p:nvPicPr>
          <p:cNvPr id="467" name="Google Shape;467;p18"/>
          <p:cNvPicPr preferRelativeResize="0"/>
          <p:nvPr/>
        </p:nvPicPr>
        <p:blipFill>
          <a:blip r:embed="rId7">
            <a:alphaModFix/>
          </a:blip>
          <a:stretch>
            <a:fillRect/>
          </a:stretch>
        </p:blipFill>
        <p:spPr>
          <a:xfrm>
            <a:off x="3219807" y="1269023"/>
            <a:ext cx="781907" cy="809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19"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473" name="Google Shape;473;p19"/>
          <p:cNvSpPr txBox="1">
            <a:spLocks noGrp="1"/>
          </p:cNvSpPr>
          <p:nvPr>
            <p:ph type="title"/>
          </p:nvPr>
        </p:nvSpPr>
        <p:spPr>
          <a:xfrm>
            <a:off x="0" y="1341437"/>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LÍNEA 5. </a:t>
            </a:r>
            <a:r>
              <a:rPr lang="en-US" sz="2800" b="1" i="1" u="none">
                <a:solidFill>
                  <a:srgbClr val="5DA21E"/>
                </a:solidFill>
                <a:latin typeface="Montserrat"/>
                <a:ea typeface="Montserrat"/>
                <a:cs typeface="Montserrat"/>
                <a:sym typeface="Montserrat"/>
              </a:rPr>
              <a:t>PROINDES</a:t>
            </a:r>
            <a:endParaRPr/>
          </a:p>
        </p:txBody>
      </p:sp>
      <p:sp>
        <p:nvSpPr>
          <p:cNvPr id="474" name="Google Shape;474;p19"/>
          <p:cNvSpPr txBox="1"/>
          <p:nvPr/>
        </p:nvSpPr>
        <p:spPr>
          <a:xfrm>
            <a:off x="1630362" y="2606675"/>
            <a:ext cx="9216900" cy="3801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DA21E"/>
              </a:buClr>
              <a:buSzPts val="1800"/>
              <a:buFont typeface="Montserrat"/>
              <a:buNone/>
            </a:pPr>
            <a:r>
              <a:rPr lang="en-US" sz="1800" b="1" i="0" u="none" dirty="0">
                <a:solidFill>
                  <a:srgbClr val="5DA21E"/>
                </a:solidFill>
                <a:latin typeface="Montserrat"/>
                <a:ea typeface="Montserrat"/>
                <a:cs typeface="Montserrat"/>
                <a:sym typeface="Montserrat"/>
              </a:rPr>
              <a:t>ACTUACIONES FINANCIABLES:</a:t>
            </a:r>
            <a:endParaRPr dirty="0"/>
          </a:p>
          <a:p>
            <a:pPr marL="0" marR="0" lvl="0" indent="0" algn="just" rtl="0">
              <a:lnSpc>
                <a:spcPct val="100000"/>
              </a:lnSpc>
              <a:spcBef>
                <a:spcPts val="600"/>
              </a:spcBef>
              <a:spcAft>
                <a:spcPts val="0"/>
              </a:spcAft>
              <a:buClr>
                <a:schemeClr val="dk1"/>
              </a:buClr>
              <a:buSzPts val="1800"/>
              <a:buFont typeface="Montserrat"/>
              <a:buNone/>
            </a:pPr>
            <a:r>
              <a:rPr lang="en-US" sz="1800" b="0" i="0" u="none" dirty="0">
                <a:solidFill>
                  <a:schemeClr val="dk1"/>
                </a:solidFill>
                <a:latin typeface="Montserrat"/>
                <a:ea typeface="Montserrat"/>
                <a:cs typeface="Montserrat"/>
                <a:sym typeface="Montserrat"/>
              </a:rPr>
              <a:t/>
            </a:r>
            <a:br>
              <a:rPr lang="en-US" sz="1800" b="0" i="0" u="none" dirty="0">
                <a:solidFill>
                  <a:schemeClr val="dk1"/>
                </a:solidFill>
                <a:latin typeface="Montserrat"/>
                <a:ea typeface="Montserrat"/>
                <a:cs typeface="Montserrat"/>
                <a:sym typeface="Montserrat"/>
              </a:rPr>
            </a:br>
            <a:r>
              <a:rPr lang="en-US" sz="1800" b="1" i="0" u="none" dirty="0" err="1">
                <a:solidFill>
                  <a:schemeClr val="dk1"/>
                </a:solidFill>
                <a:latin typeface="Montserrat"/>
                <a:ea typeface="Montserrat"/>
                <a:cs typeface="Montserrat"/>
                <a:sym typeface="Montserrat"/>
              </a:rPr>
              <a:t>Tipo</a:t>
            </a:r>
            <a:r>
              <a:rPr lang="en-US" sz="1800" b="1" i="0" u="none" dirty="0">
                <a:solidFill>
                  <a:schemeClr val="dk1"/>
                </a:solidFill>
                <a:latin typeface="Montserrat"/>
                <a:ea typeface="Montserrat"/>
                <a:cs typeface="Montserrat"/>
                <a:sym typeface="Montserrat"/>
              </a:rPr>
              <a:t> 1: </a:t>
            </a:r>
            <a:r>
              <a:rPr lang="en-US" sz="1800" dirty="0" err="1">
                <a:solidFill>
                  <a:schemeClr val="dk1"/>
                </a:solidFill>
                <a:latin typeface="Montserrat"/>
                <a:ea typeface="Montserrat"/>
                <a:cs typeface="Montserrat"/>
                <a:sym typeface="Montserrat"/>
              </a:rPr>
              <a:t>G</a:t>
            </a:r>
            <a:r>
              <a:rPr lang="en-US" sz="1800" b="0" i="0" u="none" dirty="0" err="1">
                <a:solidFill>
                  <a:schemeClr val="dk1"/>
                </a:solidFill>
                <a:latin typeface="Montserrat"/>
                <a:ea typeface="Montserrat"/>
                <a:cs typeface="Montserrat"/>
                <a:sym typeface="Montserrat"/>
              </a:rPr>
              <a:t>eneración</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energía</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eléctrica</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mediante</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tecnología</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fotovoltaica</a:t>
            </a:r>
            <a:r>
              <a:rPr lang="en-US" sz="1800" b="0" i="0" u="none" dirty="0">
                <a:solidFill>
                  <a:schemeClr val="dk1"/>
                </a:solidFill>
                <a:latin typeface="Montserrat"/>
                <a:ea typeface="Montserrat"/>
                <a:cs typeface="Montserrat"/>
                <a:sym typeface="Montserrat"/>
              </a:rPr>
              <a:t> para </a:t>
            </a:r>
            <a:r>
              <a:rPr lang="en-US" sz="1800" b="0" i="0" u="none" dirty="0" err="1">
                <a:solidFill>
                  <a:schemeClr val="dk1"/>
                </a:solidFill>
                <a:latin typeface="Montserrat"/>
                <a:ea typeface="Montserrat"/>
                <a:cs typeface="Montserrat"/>
                <a:sym typeface="Montserrat"/>
              </a:rPr>
              <a:t>autoconsumo</a:t>
            </a:r>
            <a:r>
              <a:rPr lang="en-US" sz="1800" b="0" i="0" u="none" dirty="0">
                <a:solidFill>
                  <a:schemeClr val="dk1"/>
                </a:solidFill>
                <a:latin typeface="Montserrat"/>
                <a:ea typeface="Montserrat"/>
                <a:cs typeface="Montserrat"/>
                <a:sym typeface="Montserrat"/>
              </a:rPr>
              <a:t>.</a:t>
            </a:r>
            <a:endParaRPr dirty="0"/>
          </a:p>
          <a:p>
            <a:pPr marL="0" marR="0" lvl="0" indent="0" algn="just" rtl="0">
              <a:lnSpc>
                <a:spcPct val="100000"/>
              </a:lnSpc>
              <a:spcBef>
                <a:spcPts val="600"/>
              </a:spcBef>
              <a:spcAft>
                <a:spcPts val="0"/>
              </a:spcAft>
              <a:buClr>
                <a:schemeClr val="dk1"/>
              </a:buClr>
              <a:buSzPts val="1800"/>
              <a:buFont typeface="Montserrat"/>
              <a:buNone/>
            </a:pPr>
            <a:r>
              <a:rPr lang="en-US" sz="1800" b="1" i="0" u="none" dirty="0" err="1">
                <a:solidFill>
                  <a:schemeClr val="dk1"/>
                </a:solidFill>
                <a:latin typeface="Montserrat"/>
                <a:ea typeface="Montserrat"/>
                <a:cs typeface="Montserrat"/>
                <a:sym typeface="Montserrat"/>
              </a:rPr>
              <a:t>Tipo</a:t>
            </a:r>
            <a:r>
              <a:rPr lang="en-US" sz="1800" b="1" i="0" u="none" dirty="0">
                <a:solidFill>
                  <a:schemeClr val="dk1"/>
                </a:solidFill>
                <a:latin typeface="Montserrat"/>
                <a:ea typeface="Montserrat"/>
                <a:cs typeface="Montserrat"/>
                <a:sym typeface="Montserrat"/>
              </a:rPr>
              <a:t> 2: </a:t>
            </a:r>
            <a:r>
              <a:rPr lang="en-US" sz="1800" dirty="0" err="1">
                <a:solidFill>
                  <a:schemeClr val="dk1"/>
                </a:solidFill>
                <a:latin typeface="Montserrat"/>
                <a:ea typeface="Montserrat"/>
                <a:cs typeface="Montserrat"/>
                <a:sym typeface="Montserrat"/>
              </a:rPr>
              <a:t>A</a:t>
            </a:r>
            <a:r>
              <a:rPr lang="en-US" sz="1800" b="0" i="0" u="none" dirty="0" err="1">
                <a:solidFill>
                  <a:schemeClr val="dk1"/>
                </a:solidFill>
                <a:latin typeface="Montserrat"/>
                <a:ea typeface="Montserrat"/>
                <a:cs typeface="Montserrat"/>
                <a:sym typeface="Montserrat"/>
              </a:rPr>
              <a:t>lumbrado</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público</a:t>
            </a:r>
            <a:r>
              <a:rPr lang="en-US" sz="1800" b="0" i="0" u="none" dirty="0">
                <a:solidFill>
                  <a:schemeClr val="dk1"/>
                </a:solidFill>
                <a:latin typeface="Montserrat"/>
                <a:ea typeface="Montserrat"/>
                <a:cs typeface="Montserrat"/>
                <a:sym typeface="Montserrat"/>
              </a:rPr>
              <a:t> exterior con </a:t>
            </a:r>
            <a:r>
              <a:rPr lang="en-US" sz="1800" b="0" i="0" u="none" dirty="0" err="1">
                <a:solidFill>
                  <a:schemeClr val="dk1"/>
                </a:solidFill>
                <a:latin typeface="Montserrat"/>
                <a:ea typeface="Montserrat"/>
                <a:cs typeface="Montserrat"/>
                <a:sym typeface="Montserrat"/>
              </a:rPr>
              <a:t>farolas</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solares</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fotovoltaicas</a:t>
            </a:r>
            <a:r>
              <a:rPr lang="en-US" sz="1800" b="0" i="0" u="none" dirty="0">
                <a:solidFill>
                  <a:schemeClr val="dk1"/>
                </a:solidFill>
                <a:latin typeface="Montserrat"/>
                <a:ea typeface="Montserrat"/>
                <a:cs typeface="Montserrat"/>
                <a:sym typeface="Montserrat"/>
              </a:rPr>
              <a:t>.</a:t>
            </a:r>
            <a:endParaRPr dirty="0"/>
          </a:p>
          <a:p>
            <a:pPr marL="0" marR="0" lvl="0" indent="0" algn="just" rtl="0">
              <a:lnSpc>
                <a:spcPct val="100000"/>
              </a:lnSpc>
              <a:spcBef>
                <a:spcPts val="600"/>
              </a:spcBef>
              <a:spcAft>
                <a:spcPts val="0"/>
              </a:spcAft>
              <a:buClr>
                <a:schemeClr val="dk1"/>
              </a:buClr>
              <a:buSzPts val="1800"/>
              <a:buFont typeface="Montserrat"/>
              <a:buNone/>
            </a:pPr>
            <a:r>
              <a:rPr lang="en-US" sz="1800" b="1" i="0" u="none" dirty="0" err="1">
                <a:solidFill>
                  <a:schemeClr val="dk1"/>
                </a:solidFill>
                <a:latin typeface="Montserrat"/>
                <a:ea typeface="Montserrat"/>
                <a:cs typeface="Montserrat"/>
                <a:sym typeface="Montserrat"/>
              </a:rPr>
              <a:t>Tipo</a:t>
            </a:r>
            <a:r>
              <a:rPr lang="en-US" sz="1800" b="1" i="0" u="none" dirty="0">
                <a:solidFill>
                  <a:schemeClr val="dk1"/>
                </a:solidFill>
                <a:latin typeface="Montserrat"/>
                <a:ea typeface="Montserrat"/>
                <a:cs typeface="Montserrat"/>
                <a:sym typeface="Montserrat"/>
              </a:rPr>
              <a:t> 3: </a:t>
            </a:r>
            <a:r>
              <a:rPr lang="en-US" sz="1800" b="0" i="0" u="none" dirty="0" err="1">
                <a:solidFill>
                  <a:schemeClr val="dk1"/>
                </a:solidFill>
                <a:latin typeface="Montserrat"/>
                <a:ea typeface="Montserrat"/>
                <a:cs typeface="Montserrat"/>
                <a:sym typeface="Montserrat"/>
              </a:rPr>
              <a:t>Punto</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carga</a:t>
            </a:r>
            <a:r>
              <a:rPr lang="en-US" sz="1800" b="0" i="0" u="none" dirty="0">
                <a:solidFill>
                  <a:schemeClr val="dk1"/>
                </a:solidFill>
                <a:latin typeface="Montserrat"/>
                <a:ea typeface="Montserrat"/>
                <a:cs typeface="Montserrat"/>
                <a:sym typeface="Montserrat"/>
              </a:rPr>
              <a:t> para </a:t>
            </a:r>
            <a:r>
              <a:rPr lang="en-US" sz="1800" b="0" i="0" u="none" dirty="0" err="1">
                <a:solidFill>
                  <a:schemeClr val="dk1"/>
                </a:solidFill>
                <a:latin typeface="Montserrat"/>
                <a:ea typeface="Montserrat"/>
                <a:cs typeface="Montserrat"/>
                <a:sym typeface="Montserrat"/>
              </a:rPr>
              <a:t>flota</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vehículos</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eléctricos</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municipales</a:t>
            </a:r>
            <a:r>
              <a:rPr lang="en-US" sz="1800" dirty="0">
                <a:solidFill>
                  <a:schemeClr val="dk1"/>
                </a:solidFill>
                <a:latin typeface="Montserrat"/>
                <a:ea typeface="Montserrat"/>
                <a:cs typeface="Montserrat"/>
                <a:sym typeface="Montserrat"/>
              </a:rPr>
              <a:t> (</a:t>
            </a:r>
            <a:r>
              <a:rPr lang="en-US" sz="1800" dirty="0" err="1">
                <a:solidFill>
                  <a:schemeClr val="dk1"/>
                </a:solidFill>
                <a:latin typeface="Montserrat"/>
                <a:ea typeface="Montserrat"/>
                <a:cs typeface="Montserrat"/>
                <a:sym typeface="Montserrat"/>
              </a:rPr>
              <a:t>tipo</a:t>
            </a:r>
            <a:r>
              <a:rPr lang="en-US" sz="1800" dirty="0">
                <a:solidFill>
                  <a:schemeClr val="dk1"/>
                </a:solidFill>
                <a:latin typeface="Montserrat"/>
                <a:ea typeface="Montserrat"/>
                <a:cs typeface="Montserrat"/>
                <a:sym typeface="Montserrat"/>
              </a:rPr>
              <a:t> </a:t>
            </a:r>
            <a:r>
              <a:rPr lang="en-US" sz="1800" dirty="0" err="1">
                <a:solidFill>
                  <a:schemeClr val="dk1"/>
                </a:solidFill>
                <a:latin typeface="Montserrat"/>
                <a:ea typeface="Montserrat"/>
                <a:cs typeface="Montserrat"/>
                <a:sym typeface="Montserrat"/>
              </a:rPr>
              <a:t>WallBox</a:t>
            </a:r>
            <a:r>
              <a:rPr lang="en-US" sz="1800" dirty="0">
                <a:solidFill>
                  <a:schemeClr val="dk1"/>
                </a:solidFill>
                <a:latin typeface="Montserrat"/>
                <a:ea typeface="Montserrat"/>
                <a:cs typeface="Montserrat"/>
                <a:sym typeface="Montserrat"/>
              </a:rPr>
              <a:t> de interior).</a:t>
            </a:r>
            <a:endParaRPr dirty="0"/>
          </a:p>
          <a:p>
            <a:pPr marL="0" marR="0" lvl="0" indent="0" algn="just" rtl="0">
              <a:lnSpc>
                <a:spcPct val="100000"/>
              </a:lnSpc>
              <a:spcBef>
                <a:spcPts val="600"/>
              </a:spcBef>
              <a:spcAft>
                <a:spcPts val="0"/>
              </a:spcAft>
              <a:buClr>
                <a:schemeClr val="dk1"/>
              </a:buClr>
              <a:buSzPts val="1800"/>
              <a:buFont typeface="Montserrat"/>
              <a:buNone/>
            </a:pPr>
            <a:r>
              <a:rPr lang="en-US" sz="1800" b="1" i="0" u="none" dirty="0" err="1">
                <a:solidFill>
                  <a:schemeClr val="dk1"/>
                </a:solidFill>
                <a:latin typeface="Montserrat"/>
                <a:ea typeface="Montserrat"/>
                <a:cs typeface="Montserrat"/>
                <a:sym typeface="Montserrat"/>
              </a:rPr>
              <a:t>Tipo</a:t>
            </a:r>
            <a:r>
              <a:rPr lang="en-US" sz="1800" b="1" i="0" u="none" dirty="0">
                <a:solidFill>
                  <a:schemeClr val="dk1"/>
                </a:solidFill>
                <a:latin typeface="Montserrat"/>
                <a:ea typeface="Montserrat"/>
                <a:cs typeface="Montserrat"/>
                <a:sym typeface="Montserrat"/>
              </a:rPr>
              <a:t> 4:</a:t>
            </a:r>
            <a:r>
              <a:rPr lang="en-US" sz="1800" b="1" dirty="0">
                <a:solidFill>
                  <a:schemeClr val="dk1"/>
                </a:solidFill>
                <a:latin typeface="Montserrat"/>
                <a:ea typeface="Montserrat"/>
                <a:cs typeface="Montserrat"/>
                <a:sym typeface="Montserrat"/>
              </a:rPr>
              <a:t> </a:t>
            </a:r>
            <a:r>
              <a:rPr lang="en-US" sz="1800" dirty="0" err="1">
                <a:solidFill>
                  <a:schemeClr val="dk1"/>
                </a:solidFill>
                <a:latin typeface="Montserrat"/>
                <a:ea typeface="Montserrat"/>
                <a:cs typeface="Montserrat"/>
                <a:sym typeface="Montserrat"/>
              </a:rPr>
              <a:t>I</a:t>
            </a:r>
            <a:r>
              <a:rPr lang="en-US" sz="1800" i="0" u="none" dirty="0" err="1">
                <a:solidFill>
                  <a:schemeClr val="dk1"/>
                </a:solidFill>
                <a:latin typeface="Montserrat"/>
                <a:ea typeface="Montserrat"/>
                <a:cs typeface="Montserrat"/>
                <a:sym typeface="Montserrat"/>
              </a:rPr>
              <a:t>nfraestructura</a:t>
            </a:r>
            <a:r>
              <a:rPr lang="en-US" sz="1800" i="0" u="none" dirty="0">
                <a:solidFill>
                  <a:schemeClr val="dk1"/>
                </a:solidFill>
                <a:latin typeface="Montserrat"/>
                <a:ea typeface="Montserrat"/>
                <a:cs typeface="Montserrat"/>
                <a:sym typeface="Montserrat"/>
              </a:rPr>
              <a:t> de </a:t>
            </a:r>
            <a:r>
              <a:rPr lang="en-US" sz="1800" i="0" u="none" dirty="0" err="1">
                <a:solidFill>
                  <a:schemeClr val="dk1"/>
                </a:solidFill>
                <a:latin typeface="Montserrat"/>
                <a:ea typeface="Montserrat"/>
                <a:cs typeface="Montserrat"/>
                <a:sym typeface="Montserrat"/>
              </a:rPr>
              <a:t>recarga</a:t>
            </a:r>
            <a:r>
              <a:rPr lang="en-US" sz="1800" i="0" u="none" dirty="0">
                <a:solidFill>
                  <a:schemeClr val="dk1"/>
                </a:solidFill>
                <a:latin typeface="Montserrat"/>
                <a:ea typeface="Montserrat"/>
                <a:cs typeface="Montserrat"/>
                <a:sym typeface="Montserrat"/>
              </a:rPr>
              <a:t> </a:t>
            </a:r>
            <a:r>
              <a:rPr lang="en-US" sz="1800" i="0" u="none" dirty="0" err="1">
                <a:solidFill>
                  <a:schemeClr val="dk1"/>
                </a:solidFill>
                <a:latin typeface="Montserrat"/>
                <a:ea typeface="Montserrat"/>
                <a:cs typeface="Montserrat"/>
                <a:sym typeface="Montserrat"/>
              </a:rPr>
              <a:t>pública</a:t>
            </a:r>
            <a:r>
              <a:rPr lang="en-US" sz="1800" i="0" u="none" dirty="0">
                <a:solidFill>
                  <a:schemeClr val="dk1"/>
                </a:solidFill>
                <a:latin typeface="Montserrat"/>
                <a:ea typeface="Montserrat"/>
                <a:cs typeface="Montserrat"/>
                <a:sym typeface="Montserrat"/>
              </a:rPr>
              <a:t> para </a:t>
            </a:r>
            <a:r>
              <a:rPr lang="en-US" sz="1800" i="0" u="none" dirty="0" err="1">
                <a:solidFill>
                  <a:schemeClr val="dk1"/>
                </a:solidFill>
                <a:latin typeface="Montserrat"/>
                <a:ea typeface="Montserrat"/>
                <a:cs typeface="Montserrat"/>
                <a:sym typeface="Montserrat"/>
              </a:rPr>
              <a:t>vehículos</a:t>
            </a:r>
            <a:r>
              <a:rPr lang="en-US" sz="1800" i="0" u="none" dirty="0">
                <a:solidFill>
                  <a:schemeClr val="dk1"/>
                </a:solidFill>
                <a:latin typeface="Montserrat"/>
                <a:ea typeface="Montserrat"/>
                <a:cs typeface="Montserrat"/>
                <a:sym typeface="Montserrat"/>
              </a:rPr>
              <a:t> </a:t>
            </a:r>
            <a:r>
              <a:rPr lang="en-US" sz="1800" i="0" u="none" dirty="0" err="1">
                <a:solidFill>
                  <a:schemeClr val="dk1"/>
                </a:solidFill>
                <a:latin typeface="Montserrat"/>
                <a:ea typeface="Montserrat"/>
                <a:cs typeface="Montserrat"/>
                <a:sym typeface="Montserrat"/>
              </a:rPr>
              <a:t>eléctricos</a:t>
            </a:r>
            <a:r>
              <a:rPr lang="en-US" sz="1800" dirty="0">
                <a:solidFill>
                  <a:schemeClr val="dk1"/>
                </a:solidFill>
                <a:latin typeface="Montserrat"/>
                <a:ea typeface="Montserrat"/>
                <a:cs typeface="Montserrat"/>
                <a:sym typeface="Montserrat"/>
              </a:rPr>
              <a:t> (</a:t>
            </a:r>
            <a:r>
              <a:rPr lang="en-US" sz="1800" dirty="0" err="1">
                <a:solidFill>
                  <a:schemeClr val="dk1"/>
                </a:solidFill>
                <a:latin typeface="Montserrat"/>
                <a:ea typeface="Montserrat"/>
                <a:cs typeface="Montserrat"/>
                <a:sym typeface="Montserrat"/>
              </a:rPr>
              <a:t>tipo</a:t>
            </a:r>
            <a:r>
              <a:rPr lang="en-US" sz="1800" dirty="0">
                <a:solidFill>
                  <a:schemeClr val="dk1"/>
                </a:solidFill>
                <a:latin typeface="Montserrat"/>
                <a:ea typeface="Montserrat"/>
                <a:cs typeface="Montserrat"/>
                <a:sym typeface="Montserrat"/>
              </a:rPr>
              <a:t> </a:t>
            </a:r>
            <a:r>
              <a:rPr lang="en-US" sz="1800" dirty="0" err="1">
                <a:solidFill>
                  <a:schemeClr val="dk1"/>
                </a:solidFill>
                <a:latin typeface="Montserrat"/>
                <a:ea typeface="Montserrat"/>
                <a:cs typeface="Montserrat"/>
                <a:sym typeface="Montserrat"/>
              </a:rPr>
              <a:t>columna</a:t>
            </a:r>
            <a:r>
              <a:rPr lang="en-US" sz="1800" dirty="0">
                <a:solidFill>
                  <a:schemeClr val="dk1"/>
                </a:solidFill>
                <a:latin typeface="Montserrat"/>
                <a:ea typeface="Montserrat"/>
                <a:cs typeface="Montserrat"/>
                <a:sym typeface="Montserrat"/>
              </a:rPr>
              <a:t> de exterior).</a:t>
            </a:r>
            <a:endParaRPr dirty="0"/>
          </a:p>
          <a:p>
            <a:pPr marL="0" marR="0" lvl="0" indent="0" algn="just" rtl="0">
              <a:lnSpc>
                <a:spcPct val="100000"/>
              </a:lnSpc>
              <a:spcBef>
                <a:spcPts val="600"/>
              </a:spcBef>
              <a:spcAft>
                <a:spcPts val="0"/>
              </a:spcAft>
              <a:buClr>
                <a:schemeClr val="dk1"/>
              </a:buClr>
              <a:buSzPts val="1800"/>
              <a:buFont typeface="Montserrat"/>
              <a:buNone/>
            </a:pPr>
            <a:r>
              <a:rPr lang="en-US" sz="1800" b="1" i="0" u="none" dirty="0" err="1">
                <a:solidFill>
                  <a:schemeClr val="dk1"/>
                </a:solidFill>
                <a:latin typeface="Montserrat"/>
                <a:ea typeface="Montserrat"/>
                <a:cs typeface="Montserrat"/>
                <a:sym typeface="Montserrat"/>
              </a:rPr>
              <a:t>Tipo</a:t>
            </a:r>
            <a:r>
              <a:rPr lang="en-US" sz="1800" b="1" i="0" u="none" dirty="0">
                <a:solidFill>
                  <a:schemeClr val="dk1"/>
                </a:solidFill>
                <a:latin typeface="Montserrat"/>
                <a:ea typeface="Montserrat"/>
                <a:cs typeface="Montserrat"/>
                <a:sym typeface="Montserrat"/>
              </a:rPr>
              <a:t> 5: </a:t>
            </a:r>
            <a:r>
              <a:rPr lang="en-US" sz="1800" b="0" i="0" u="none" dirty="0" err="1">
                <a:solidFill>
                  <a:schemeClr val="dk1"/>
                </a:solidFill>
                <a:latin typeface="Montserrat"/>
                <a:ea typeface="Montserrat"/>
                <a:cs typeface="Montserrat"/>
                <a:sym typeface="Montserrat"/>
              </a:rPr>
              <a:t>Adquisición</a:t>
            </a:r>
            <a:r>
              <a:rPr lang="en-US" sz="1800" b="0" i="0" u="none" dirty="0">
                <a:solidFill>
                  <a:schemeClr val="dk1"/>
                </a:solidFill>
                <a:latin typeface="Montserrat"/>
                <a:ea typeface="Montserrat"/>
                <a:cs typeface="Montserrat"/>
                <a:sym typeface="Montserrat"/>
              </a:rPr>
              <a:t> de un </a:t>
            </a:r>
            <a:r>
              <a:rPr lang="en-US" sz="1800" b="0" i="0" u="none" dirty="0" err="1">
                <a:solidFill>
                  <a:schemeClr val="dk1"/>
                </a:solidFill>
                <a:latin typeface="Montserrat"/>
                <a:ea typeface="Montserrat"/>
                <a:cs typeface="Montserrat"/>
                <a:sym typeface="Montserrat"/>
              </a:rPr>
              <a:t>vehículo</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eléctrico</a:t>
            </a:r>
            <a:r>
              <a:rPr lang="en-US" sz="1800" b="0" i="0" u="none" dirty="0">
                <a:solidFill>
                  <a:schemeClr val="dk1"/>
                </a:solidFill>
                <a:latin typeface="Montserrat"/>
                <a:ea typeface="Montserrat"/>
                <a:cs typeface="Montserrat"/>
                <a:sym typeface="Montserrat"/>
              </a:rPr>
              <a:t> con </a:t>
            </a:r>
            <a:r>
              <a:rPr lang="en-US" sz="1800" b="0" i="0" u="none" dirty="0" err="1">
                <a:solidFill>
                  <a:schemeClr val="dk1"/>
                </a:solidFill>
                <a:latin typeface="Montserrat"/>
                <a:ea typeface="Montserrat"/>
                <a:cs typeface="Montserrat"/>
                <a:sym typeface="Montserrat"/>
              </a:rPr>
              <a:t>batería</a:t>
            </a:r>
            <a:r>
              <a:rPr lang="en-US" sz="1800" b="0" i="0" u="none" dirty="0">
                <a:solidFill>
                  <a:schemeClr val="dk1"/>
                </a:solidFill>
                <a:latin typeface="Montserrat"/>
                <a:ea typeface="Montserrat"/>
                <a:cs typeface="Montserrat"/>
                <a:sym typeface="Montserrat"/>
              </a:rPr>
              <a:t> (BEV) </a:t>
            </a:r>
            <a:r>
              <a:rPr lang="en-US" sz="1800" b="0" i="0" u="none" dirty="0" err="1">
                <a:solidFill>
                  <a:schemeClr val="dk1"/>
                </a:solidFill>
                <a:latin typeface="Montserrat"/>
                <a:ea typeface="Montserrat"/>
                <a:cs typeface="Montserrat"/>
                <a:sym typeface="Montserrat"/>
              </a:rPr>
              <a:t>categorías</a:t>
            </a:r>
            <a:r>
              <a:rPr lang="en-US" sz="1800" b="0" i="0" u="none" dirty="0">
                <a:solidFill>
                  <a:schemeClr val="dk1"/>
                </a:solidFill>
                <a:latin typeface="Montserrat"/>
                <a:ea typeface="Montserrat"/>
                <a:cs typeface="Montserrat"/>
                <a:sym typeface="Montserrat"/>
              </a:rPr>
              <a:t> M1 (</a:t>
            </a:r>
            <a:r>
              <a:rPr lang="en-US" sz="1800" b="0" i="0" u="none" dirty="0" err="1">
                <a:solidFill>
                  <a:schemeClr val="dk1"/>
                </a:solidFill>
                <a:latin typeface="Montserrat"/>
                <a:ea typeface="Montserrat"/>
                <a:cs typeface="Montserrat"/>
                <a:sym typeface="Montserrat"/>
              </a:rPr>
              <a:t>turismos</a:t>
            </a:r>
            <a:r>
              <a:rPr lang="en-US" sz="1800" b="0" i="0" u="none" dirty="0">
                <a:solidFill>
                  <a:schemeClr val="dk1"/>
                </a:solidFill>
                <a:latin typeface="Montserrat"/>
                <a:ea typeface="Montserrat"/>
                <a:cs typeface="Montserrat"/>
                <a:sym typeface="Montserrat"/>
              </a:rPr>
              <a:t>), N1 (</a:t>
            </a:r>
            <a:r>
              <a:rPr lang="en-US" sz="1800" b="0" i="0" u="none" dirty="0" err="1">
                <a:solidFill>
                  <a:schemeClr val="dk1"/>
                </a:solidFill>
                <a:latin typeface="Montserrat"/>
                <a:ea typeface="Montserrat"/>
                <a:cs typeface="Montserrat"/>
                <a:sym typeface="Montserrat"/>
              </a:rPr>
              <a:t>transporte</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mercancías</a:t>
            </a:r>
            <a:r>
              <a:rPr lang="en-US" sz="1800" b="0" i="0" u="none" dirty="0">
                <a:solidFill>
                  <a:schemeClr val="dk1"/>
                </a:solidFill>
                <a:latin typeface="Montserrat"/>
                <a:ea typeface="Montserrat"/>
                <a:cs typeface="Montserrat"/>
                <a:sym typeface="Montserrat"/>
              </a:rPr>
              <a:t>), L3e – L4e – L5e (</a:t>
            </a:r>
            <a:r>
              <a:rPr lang="en-US" sz="1800" b="0" i="0" u="none" dirty="0" err="1">
                <a:solidFill>
                  <a:schemeClr val="dk1"/>
                </a:solidFill>
                <a:latin typeface="Montserrat"/>
                <a:ea typeface="Montserrat"/>
                <a:cs typeface="Montserrat"/>
                <a:sym typeface="Montserrat"/>
              </a:rPr>
              <a:t>motocicletas</a:t>
            </a:r>
            <a:r>
              <a:rPr lang="en-US" sz="1800" b="0" i="0" u="none" dirty="0">
                <a:solidFill>
                  <a:schemeClr val="dk1"/>
                </a:solidFill>
                <a:latin typeface="Montserrat"/>
                <a:ea typeface="Montserrat"/>
                <a:cs typeface="Montserrat"/>
                <a:sym typeface="Montserrat"/>
              </a:rPr>
              <a:t>)</a:t>
            </a:r>
            <a:r>
              <a:rPr lang="en-US" sz="1800" dirty="0">
                <a:solidFill>
                  <a:schemeClr val="dk1"/>
                </a:solidFill>
                <a:latin typeface="Montserrat"/>
                <a:ea typeface="Montserrat"/>
                <a:cs typeface="Montserrat"/>
                <a:sym typeface="Montserrat"/>
              </a:rPr>
              <a:t>.</a:t>
            </a:r>
            <a:endParaRPr dirty="0"/>
          </a:p>
          <a:p>
            <a:pPr marL="0" marR="0" lvl="0" indent="0" algn="l" rtl="0">
              <a:lnSpc>
                <a:spcPct val="100000"/>
              </a:lnSpc>
              <a:spcBef>
                <a:spcPts val="0"/>
              </a:spcBef>
              <a:spcAft>
                <a:spcPts val="0"/>
              </a:spcAft>
              <a:buNone/>
            </a:pPr>
            <a:endParaRPr sz="1800" b="0" i="0" u="none" dirty="0">
              <a:solidFill>
                <a:schemeClr val="dk1"/>
              </a:solidFill>
              <a:latin typeface="Montserrat"/>
              <a:ea typeface="Montserrat"/>
              <a:cs typeface="Montserrat"/>
              <a:sym typeface="Montserrat"/>
            </a:endParaRPr>
          </a:p>
        </p:txBody>
      </p:sp>
      <p:sp>
        <p:nvSpPr>
          <p:cNvPr id="475" name="Google Shape;475;p19"/>
          <p:cNvSpPr/>
          <p:nvPr/>
        </p:nvSpPr>
        <p:spPr>
          <a:xfrm>
            <a:off x="3143250" y="1196975"/>
            <a:ext cx="935037" cy="936625"/>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6" name="Google Shape;476;p19"/>
          <p:cNvSpPr/>
          <p:nvPr/>
        </p:nvSpPr>
        <p:spPr>
          <a:xfrm rot="5400000">
            <a:off x="575637" y="2425800"/>
            <a:ext cx="865200" cy="792300"/>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77" name="Google Shape;477;p19" descr="C:\Users\pquerog\Downloads\noun_Document_1872067.png"/>
          <p:cNvPicPr preferRelativeResize="0"/>
          <p:nvPr/>
        </p:nvPicPr>
        <p:blipFill rotWithShape="1">
          <a:blip r:embed="rId4">
            <a:alphaModFix/>
          </a:blip>
          <a:srcRect/>
          <a:stretch/>
        </p:blipFill>
        <p:spPr>
          <a:xfrm>
            <a:off x="604287" y="2570325"/>
            <a:ext cx="584200" cy="503237"/>
          </a:xfrm>
          <a:prstGeom prst="rect">
            <a:avLst/>
          </a:prstGeom>
          <a:noFill/>
          <a:ln>
            <a:noFill/>
          </a:ln>
        </p:spPr>
      </p:pic>
      <p:pic>
        <p:nvPicPr>
          <p:cNvPr id="478" name="Google Shape;478;p19"/>
          <p:cNvPicPr preferRelativeResize="0"/>
          <p:nvPr/>
        </p:nvPicPr>
        <p:blipFill>
          <a:blip r:embed="rId5">
            <a:alphaModFix/>
          </a:blip>
          <a:stretch>
            <a:fillRect/>
          </a:stretch>
        </p:blipFill>
        <p:spPr>
          <a:xfrm>
            <a:off x="3219807" y="1269023"/>
            <a:ext cx="781907" cy="809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2"/>
          <p:cNvSpPr txBox="1">
            <a:spLocks noGrp="1"/>
          </p:cNvSpPr>
          <p:nvPr>
            <p:ph type="title"/>
          </p:nvPr>
        </p:nvSpPr>
        <p:spPr>
          <a:xfrm>
            <a:off x="0" y="1196975"/>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Plan Integral del Área de Transición Ecológica 202</a:t>
            </a:r>
            <a:r>
              <a:rPr lang="en-US" sz="2800" b="1">
                <a:solidFill>
                  <a:srgbClr val="5DA21E"/>
                </a:solidFill>
                <a:latin typeface="Montserrat"/>
                <a:ea typeface="Montserrat"/>
                <a:cs typeface="Montserrat"/>
                <a:sym typeface="Montserrat"/>
              </a:rPr>
              <a:t>6</a:t>
            </a:r>
            <a:endParaRPr/>
          </a:p>
        </p:txBody>
      </p:sp>
      <p:pic>
        <p:nvPicPr>
          <p:cNvPr id="484" name="Google Shape;484;p22"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485" name="Google Shape;485;p22"/>
          <p:cNvSpPr txBox="1"/>
          <p:nvPr/>
        </p:nvSpPr>
        <p:spPr>
          <a:xfrm>
            <a:off x="623661" y="2387600"/>
            <a:ext cx="5689500" cy="344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a:solidFill>
                  <a:srgbClr val="5DA21E"/>
                </a:solidFill>
                <a:latin typeface="Montserrat"/>
                <a:ea typeface="Montserrat"/>
                <a:cs typeface="Montserrat"/>
                <a:sym typeface="Montserrat"/>
              </a:rPr>
              <a:t>CONSULTA PREVIA (fase actual)</a:t>
            </a:r>
            <a:r>
              <a:rPr lang="en-US" sz="1600" b="1" i="0" u="none">
                <a:solidFill>
                  <a:srgbClr val="5DA21E"/>
                </a:solidFill>
                <a:latin typeface="Montserrat"/>
                <a:ea typeface="Montserrat"/>
                <a:cs typeface="Montserrat"/>
                <a:sym typeface="Montserrat"/>
              </a:rPr>
              <a:t>:</a:t>
            </a:r>
            <a:endParaRPr/>
          </a:p>
          <a:p>
            <a:pPr marL="0" marR="0" lvl="0" indent="-101600" algn="l" rtl="0">
              <a:lnSpc>
                <a:spcPct val="100000"/>
              </a:lnSpc>
              <a:spcBef>
                <a:spcPts val="1200"/>
              </a:spcBef>
              <a:spcAft>
                <a:spcPts val="0"/>
              </a:spcAft>
              <a:buClr>
                <a:schemeClr val="dk1"/>
              </a:buClr>
              <a:buSzPts val="1600"/>
              <a:buFont typeface="Arial"/>
              <a:buChar char="•"/>
            </a:pPr>
            <a:r>
              <a:rPr lang="en-US" sz="1600" b="0" i="0" u="none">
                <a:solidFill>
                  <a:schemeClr val="dk1"/>
                </a:solidFill>
                <a:latin typeface="Montserrat"/>
                <a:ea typeface="Montserrat"/>
                <a:cs typeface="Montserrat"/>
                <a:sym typeface="Montserrat"/>
              </a:rPr>
              <a:t> Solicitar participación en la/s línea/s que son de interés (siempre que sea entidad beneficiaria).</a:t>
            </a:r>
            <a:endParaRPr/>
          </a:p>
          <a:p>
            <a:pPr marL="0" marR="0" lvl="0" indent="-101600" algn="l" rtl="0">
              <a:lnSpc>
                <a:spcPct val="100000"/>
              </a:lnSpc>
              <a:spcBef>
                <a:spcPts val="1200"/>
              </a:spcBef>
              <a:spcAft>
                <a:spcPts val="0"/>
              </a:spcAft>
              <a:buClr>
                <a:schemeClr val="dk1"/>
              </a:buClr>
              <a:buSzPts val="1600"/>
              <a:buFont typeface="Arial"/>
              <a:buChar char="•"/>
            </a:pPr>
            <a:r>
              <a:rPr lang="en-US" sz="1600" b="0" i="0" u="none">
                <a:solidFill>
                  <a:schemeClr val="dk1"/>
                </a:solidFill>
                <a:latin typeface="Montserrat"/>
                <a:ea typeface="Montserrat"/>
                <a:cs typeface="Montserrat"/>
                <a:sym typeface="Montserrat"/>
              </a:rPr>
              <a:t> Identificar acción/es o actuación/es que pretende llevar a cabo dentro de cada línea.</a:t>
            </a:r>
            <a:endParaRPr/>
          </a:p>
          <a:p>
            <a:pPr marL="0" marR="0" lvl="0" indent="-101600" algn="l" rtl="0">
              <a:lnSpc>
                <a:spcPct val="100000"/>
              </a:lnSpc>
              <a:spcBef>
                <a:spcPts val="1200"/>
              </a:spcBef>
              <a:spcAft>
                <a:spcPts val="0"/>
              </a:spcAft>
              <a:buClr>
                <a:schemeClr val="dk1"/>
              </a:buClr>
              <a:buSzPts val="1600"/>
              <a:buFont typeface="Arial"/>
              <a:buChar char="•"/>
            </a:pPr>
            <a:r>
              <a:rPr lang="en-US" sz="1600" b="0" i="0" u="none">
                <a:solidFill>
                  <a:schemeClr val="dk1"/>
                </a:solidFill>
                <a:latin typeface="Montserrat"/>
                <a:ea typeface="Montserrat"/>
                <a:cs typeface="Montserrat"/>
                <a:sym typeface="Montserrat"/>
              </a:rPr>
              <a:t> Aportar estimación presupuestaria (sin sobrepasar límite financiable; o bien siendo aportado el resto por parte de la entidad local).</a:t>
            </a:r>
            <a:endParaRPr/>
          </a:p>
          <a:p>
            <a:pPr marL="0" marR="0" lvl="0" indent="-101600" algn="l" rtl="0">
              <a:lnSpc>
                <a:spcPct val="100000"/>
              </a:lnSpc>
              <a:spcBef>
                <a:spcPts val="1200"/>
              </a:spcBef>
              <a:spcAft>
                <a:spcPts val="0"/>
              </a:spcAft>
              <a:buClr>
                <a:schemeClr val="dk1"/>
              </a:buClr>
              <a:buSzPts val="1600"/>
              <a:buFont typeface="Arial"/>
              <a:buChar char="•"/>
            </a:pPr>
            <a:r>
              <a:rPr lang="en-US" sz="1600" b="0" i="0" u="none">
                <a:solidFill>
                  <a:schemeClr val="dk1"/>
                </a:solidFill>
                <a:latin typeface="Montserrat"/>
                <a:ea typeface="Montserrat"/>
                <a:cs typeface="Montserrat"/>
                <a:sym typeface="Montserrat"/>
              </a:rPr>
              <a:t> </a:t>
            </a:r>
            <a:r>
              <a:rPr lang="en-US" sz="1600" b="1" i="0" u="none">
                <a:solidFill>
                  <a:schemeClr val="dk1"/>
                </a:solidFill>
                <a:latin typeface="Montserrat"/>
                <a:ea typeface="Montserrat"/>
                <a:cs typeface="Montserrat"/>
                <a:sym typeface="Montserrat"/>
              </a:rPr>
              <a:t>PLAZO DE PRESENTACIÓN: 10 días hábiles desde </a:t>
            </a:r>
            <a:r>
              <a:rPr lang="en-US" sz="1600" b="1">
                <a:solidFill>
                  <a:schemeClr val="dk1"/>
                </a:solidFill>
                <a:latin typeface="Montserrat"/>
                <a:ea typeface="Montserrat"/>
                <a:cs typeface="Montserrat"/>
                <a:sym typeface="Montserrat"/>
              </a:rPr>
              <a:t>incoación del expediente</a:t>
            </a:r>
            <a:r>
              <a:rPr lang="en-US" sz="1600" b="0" i="0" u="none">
                <a:solidFill>
                  <a:schemeClr val="dk1"/>
                </a:solidFill>
                <a:latin typeface="Montserrat"/>
                <a:ea typeface="Montserrat"/>
                <a:cs typeface="Montserrat"/>
                <a:sym typeface="Montserrat"/>
              </a:rPr>
              <a:t> (envío de las notificaciones: </a:t>
            </a:r>
            <a:r>
              <a:rPr lang="en-US" sz="1600">
                <a:solidFill>
                  <a:schemeClr val="dk1"/>
                </a:solidFill>
                <a:latin typeface="Montserrat"/>
                <a:ea typeface="Montserrat"/>
                <a:cs typeface="Montserrat"/>
                <a:sym typeface="Montserrat"/>
              </a:rPr>
              <a:t>13</a:t>
            </a:r>
            <a:r>
              <a:rPr lang="en-US" sz="1600" b="0" i="0" u="none">
                <a:solidFill>
                  <a:schemeClr val="dk1"/>
                </a:solidFill>
                <a:latin typeface="Montserrat"/>
                <a:ea typeface="Montserrat"/>
                <a:cs typeface="Montserrat"/>
                <a:sym typeface="Montserrat"/>
              </a:rPr>
              <a:t> de </a:t>
            </a:r>
            <a:r>
              <a:rPr lang="en-US" sz="1600">
                <a:solidFill>
                  <a:schemeClr val="dk1"/>
                </a:solidFill>
                <a:latin typeface="Montserrat"/>
                <a:ea typeface="Montserrat"/>
                <a:cs typeface="Montserrat"/>
                <a:sym typeface="Montserrat"/>
              </a:rPr>
              <a:t>marzo</a:t>
            </a:r>
            <a:r>
              <a:rPr lang="en-US" sz="1600" b="0" i="0" u="none">
                <a:solidFill>
                  <a:schemeClr val="dk1"/>
                </a:solidFill>
                <a:latin typeface="Montserrat"/>
                <a:ea typeface="Montserrat"/>
                <a:cs typeface="Montserrat"/>
                <a:sym typeface="Montserrat"/>
              </a:rPr>
              <a:t>).</a:t>
            </a:r>
            <a:endParaRPr/>
          </a:p>
        </p:txBody>
      </p:sp>
      <p:pic>
        <p:nvPicPr>
          <p:cNvPr id="486" name="Google Shape;486;p22"/>
          <p:cNvPicPr preferRelativeResize="0"/>
          <p:nvPr/>
        </p:nvPicPr>
        <p:blipFill rotWithShape="1">
          <a:blip r:embed="rId4">
            <a:alphaModFix/>
          </a:blip>
          <a:srcRect l="55669" t="8471" r="12146" b="4466"/>
          <a:stretch/>
        </p:blipFill>
        <p:spPr>
          <a:xfrm>
            <a:off x="6216150" y="1868006"/>
            <a:ext cx="5689498" cy="471934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3"/>
          <p:cNvSpPr txBox="1"/>
          <p:nvPr/>
        </p:nvSpPr>
        <p:spPr>
          <a:xfrm>
            <a:off x="2954337" y="2146300"/>
            <a:ext cx="6597650" cy="9223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5400"/>
              <a:buFont typeface="Montserrat"/>
              <a:buNone/>
            </a:pPr>
            <a:r>
              <a:rPr lang="en-US" sz="5400" b="0" i="0" u="none">
                <a:solidFill>
                  <a:schemeClr val="dk1"/>
                </a:solidFill>
                <a:latin typeface="Montserrat"/>
                <a:ea typeface="Montserrat"/>
                <a:cs typeface="Montserrat"/>
                <a:sym typeface="Montserrat"/>
              </a:rPr>
              <a:t>dipucadiz.es</a:t>
            </a:r>
            <a:endParaRPr/>
          </a:p>
        </p:txBody>
      </p:sp>
      <p:sp>
        <p:nvSpPr>
          <p:cNvPr id="492" name="Google Shape;492;p23"/>
          <p:cNvSpPr txBox="1"/>
          <p:nvPr/>
        </p:nvSpPr>
        <p:spPr>
          <a:xfrm>
            <a:off x="3143250" y="3284537"/>
            <a:ext cx="6048375" cy="120015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5DA21E"/>
              </a:buClr>
              <a:buSzPts val="1600"/>
              <a:buFont typeface="Montserrat"/>
              <a:buNone/>
            </a:pPr>
            <a:r>
              <a:rPr lang="en-US" sz="1600" b="0" i="0" u="none" dirty="0" err="1">
                <a:solidFill>
                  <a:srgbClr val="5DA21E"/>
                </a:solidFill>
                <a:latin typeface="Montserrat"/>
                <a:ea typeface="Montserrat"/>
                <a:cs typeface="Montserrat"/>
                <a:sym typeface="Montserrat"/>
              </a:rPr>
              <a:t>Área</a:t>
            </a:r>
            <a:r>
              <a:rPr lang="en-US" sz="1600" b="0" i="0" u="none" dirty="0">
                <a:solidFill>
                  <a:srgbClr val="5DA21E"/>
                </a:solidFill>
                <a:latin typeface="Montserrat"/>
                <a:ea typeface="Montserrat"/>
                <a:cs typeface="Montserrat"/>
                <a:sym typeface="Montserrat"/>
              </a:rPr>
              <a:t> de Transición Ecológica</a:t>
            </a:r>
            <a:endParaRPr dirty="0"/>
          </a:p>
          <a:p>
            <a:pPr marL="0" marR="0" lvl="0" indent="0" algn="just" rtl="0">
              <a:lnSpc>
                <a:spcPct val="150000"/>
              </a:lnSpc>
              <a:spcBef>
                <a:spcPts val="0"/>
              </a:spcBef>
              <a:spcAft>
                <a:spcPts val="0"/>
              </a:spcAft>
              <a:buClr>
                <a:srgbClr val="5DA21E"/>
              </a:buClr>
              <a:buSzPts val="1600"/>
              <a:buFont typeface="Montserrat"/>
              <a:buNone/>
            </a:pPr>
            <a:r>
              <a:rPr lang="en-US" sz="1600" b="0" i="0" u="none" dirty="0">
                <a:solidFill>
                  <a:srgbClr val="5DA21E"/>
                </a:solidFill>
                <a:latin typeface="Montserrat" pitchFamily="2" charset="0"/>
                <a:ea typeface="Montserrat"/>
                <a:cs typeface="Montserrat"/>
                <a:sym typeface="Montserrat"/>
              </a:rPr>
              <a:t>E  </a:t>
            </a:r>
            <a:r>
              <a:rPr lang="en-US" sz="1600" b="0" i="0" u="sng" dirty="0">
                <a:solidFill>
                  <a:schemeClr val="dk1"/>
                </a:solidFill>
                <a:latin typeface="Montserrat" pitchFamily="2" charset="0"/>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transicion.ecologica@dipucadiz.es</a:t>
            </a:r>
            <a:r>
              <a:rPr lang="en-US" sz="1600" b="0" i="0" u="none" dirty="0">
                <a:solidFill>
                  <a:schemeClr val="dk1"/>
                </a:solidFill>
                <a:latin typeface="Montserrat" pitchFamily="2" charset="0"/>
                <a:ea typeface="Montserrat"/>
                <a:cs typeface="Montserrat"/>
                <a:sym typeface="Montserrat"/>
              </a:rPr>
              <a:t>  </a:t>
            </a:r>
            <a:endParaRPr dirty="0">
              <a:latin typeface="Montserrat" pitchFamily="2" charset="0"/>
            </a:endParaRPr>
          </a:p>
          <a:p>
            <a:pPr marL="0" marR="0" lvl="0" indent="0" algn="just" rtl="0">
              <a:lnSpc>
                <a:spcPct val="150000"/>
              </a:lnSpc>
              <a:spcBef>
                <a:spcPts val="0"/>
              </a:spcBef>
              <a:spcAft>
                <a:spcPts val="0"/>
              </a:spcAft>
              <a:buClr>
                <a:srgbClr val="5DA21E"/>
              </a:buClr>
              <a:buSzPts val="1600"/>
              <a:buFont typeface="Montserrat"/>
              <a:buNone/>
            </a:pPr>
            <a:r>
              <a:rPr lang="en-US" sz="1600" b="0" i="0" u="none" dirty="0">
                <a:solidFill>
                  <a:srgbClr val="5DA21E"/>
                </a:solidFill>
                <a:latin typeface="Montserrat"/>
                <a:ea typeface="Montserrat"/>
                <a:cs typeface="Montserrat"/>
                <a:sym typeface="Montserrat"/>
              </a:rPr>
              <a:t>T   956 221 118</a:t>
            </a:r>
            <a:endParaRPr dirty="0"/>
          </a:p>
        </p:txBody>
      </p:sp>
      <p:cxnSp>
        <p:nvCxnSpPr>
          <p:cNvPr id="493" name="Google Shape;493;p23"/>
          <p:cNvCxnSpPr/>
          <p:nvPr/>
        </p:nvCxnSpPr>
        <p:spPr>
          <a:xfrm>
            <a:off x="3070225" y="3357562"/>
            <a:ext cx="0" cy="1079500"/>
          </a:xfrm>
          <a:prstGeom prst="straightConnector1">
            <a:avLst/>
          </a:prstGeom>
          <a:noFill/>
          <a:ln w="19050" cap="flat" cmpd="sng">
            <a:solidFill>
              <a:srgbClr val="FFCC00"/>
            </a:solidFill>
            <a:prstDash val="solid"/>
            <a:miter lim="800000"/>
            <a:headEnd type="none" w="med" len="med"/>
            <a:tailEnd type="none" w="med" len="med"/>
          </a:ln>
        </p:spPr>
      </p:cxnSp>
      <p:sp>
        <p:nvSpPr>
          <p:cNvPr id="494" name="Google Shape;494;p23"/>
          <p:cNvSpPr txBox="1"/>
          <p:nvPr/>
        </p:nvSpPr>
        <p:spPr>
          <a:xfrm>
            <a:off x="-25400" y="0"/>
            <a:ext cx="1936750" cy="6858000"/>
          </a:xfrm>
          <a:prstGeom prst="rect">
            <a:avLst/>
          </a:prstGeom>
          <a:solidFill>
            <a:srgbClr val="5DA21E"/>
          </a:solidFill>
          <a:ln w="25400" cap="flat" cmpd="sng">
            <a:solidFill>
              <a:srgbClr val="5DA2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495" name="Google Shape;495;p23" descr="X:\Agencia\Proyectos\Imagen y Recs Gráficos\Logotipos\APEC 2015\2z_energia_w.png"/>
          <p:cNvPicPr preferRelativeResize="0"/>
          <p:nvPr/>
        </p:nvPicPr>
        <p:blipFill rotWithShape="1">
          <a:blip r:embed="rId4">
            <a:alphaModFix/>
          </a:blip>
          <a:srcRect r="82588"/>
          <a:stretch/>
        </p:blipFill>
        <p:spPr>
          <a:xfrm>
            <a:off x="165100" y="5229225"/>
            <a:ext cx="1479550" cy="1495425"/>
          </a:xfrm>
          <a:prstGeom prst="rect">
            <a:avLst/>
          </a:prstGeom>
          <a:noFill/>
          <a:ln>
            <a:noFill/>
          </a:ln>
        </p:spPr>
      </p:pic>
      <p:sp>
        <p:nvSpPr>
          <p:cNvPr id="496" name="Google Shape;496;p23"/>
          <p:cNvSpPr txBox="1"/>
          <p:nvPr/>
        </p:nvSpPr>
        <p:spPr>
          <a:xfrm>
            <a:off x="5907087" y="6048375"/>
            <a:ext cx="573405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600"/>
              <a:buFont typeface="Montserrat"/>
              <a:buNone/>
            </a:pPr>
            <a:r>
              <a:rPr lang="en-US" sz="600" b="1" i="0" u="none">
                <a:solidFill>
                  <a:schemeClr val="dk1"/>
                </a:solidFill>
                <a:latin typeface="Montserrat"/>
                <a:ea typeface="Montserrat"/>
                <a:cs typeface="Montserrat"/>
                <a:sym typeface="Montserrat"/>
              </a:rPr>
              <a:t>Fotografía de portada: </a:t>
            </a:r>
            <a:r>
              <a:rPr lang="en-US" sz="600" b="0" i="0" u="none">
                <a:solidFill>
                  <a:schemeClr val="dk1"/>
                </a:solidFill>
                <a:latin typeface="Montserrat"/>
                <a:ea typeface="Montserrat"/>
                <a:cs typeface="Montserrat"/>
                <a:sym typeface="Montserrat"/>
              </a:rPr>
              <a:t>www.pexel.com by  Gra.Wal.</a:t>
            </a:r>
            <a:endParaRPr/>
          </a:p>
          <a:p>
            <a:pPr marL="0" marR="0" lvl="0" indent="0" algn="l" rtl="0">
              <a:lnSpc>
                <a:spcPct val="100000"/>
              </a:lnSpc>
              <a:spcBef>
                <a:spcPts val="0"/>
              </a:spcBef>
              <a:spcAft>
                <a:spcPts val="0"/>
              </a:spcAft>
              <a:buClr>
                <a:schemeClr val="dk1"/>
              </a:buClr>
              <a:buSzPts val="600"/>
              <a:buFont typeface="Arial"/>
              <a:buNone/>
            </a:pPr>
            <a:endParaRPr sz="600" b="0" i="0" u="none">
              <a:solidFill>
                <a:schemeClr val="dk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600"/>
              <a:buFont typeface="Montserrat"/>
              <a:buNone/>
            </a:pPr>
            <a:r>
              <a:rPr lang="en-US" sz="600" b="1" i="0" u="none">
                <a:solidFill>
                  <a:schemeClr val="dk1"/>
                </a:solidFill>
                <a:latin typeface="Montserrat"/>
                <a:ea typeface="Montserrat"/>
                <a:cs typeface="Montserrat"/>
                <a:sym typeface="Montserrat"/>
              </a:rPr>
              <a:t>Iconos: </a:t>
            </a:r>
            <a:r>
              <a:rPr lang="en-US" sz="600" b="0" i="0" u="none">
                <a:solidFill>
                  <a:schemeClr val="dk1"/>
                </a:solidFill>
                <a:latin typeface="Montserrat"/>
                <a:ea typeface="Montserrat"/>
                <a:cs typeface="Montserrat"/>
                <a:sym typeface="Montserrat"/>
              </a:rPr>
              <a:t>Seaweed by Cuputo, Mosquito by Arjuna, leaves by NeMaria, location by Barracuda, Money by Sunardi , Government by Luiza Peixe, Document by ProSymbols from Noun Project (CC BY 3.0)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3cc69e509d8_0_31"/>
          <p:cNvSpPr txBox="1">
            <a:spLocks noGrp="1"/>
          </p:cNvSpPr>
          <p:nvPr>
            <p:ph type="title"/>
          </p:nvPr>
        </p:nvSpPr>
        <p:spPr>
          <a:xfrm>
            <a:off x="0" y="1537154"/>
            <a:ext cx="12190500" cy="719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dirty="0">
                <a:solidFill>
                  <a:srgbClr val="5DA21E"/>
                </a:solidFill>
                <a:latin typeface="Montserrat"/>
                <a:ea typeface="Montserrat"/>
                <a:cs typeface="Montserrat"/>
                <a:sym typeface="Montserrat"/>
              </a:rPr>
              <a:t>Plan Integral del </a:t>
            </a:r>
            <a:r>
              <a:rPr lang="en-US" sz="2800" b="1" dirty="0" err="1">
                <a:solidFill>
                  <a:srgbClr val="5DA21E"/>
                </a:solidFill>
                <a:latin typeface="Montserrat"/>
                <a:ea typeface="Montserrat"/>
                <a:cs typeface="Montserrat"/>
                <a:sym typeface="Montserrat"/>
              </a:rPr>
              <a:t>Área</a:t>
            </a:r>
            <a:r>
              <a:rPr lang="en-US" sz="2800" b="1" dirty="0">
                <a:solidFill>
                  <a:srgbClr val="5DA21E"/>
                </a:solidFill>
                <a:latin typeface="Montserrat"/>
                <a:ea typeface="Montserrat"/>
                <a:cs typeface="Montserrat"/>
                <a:sym typeface="Montserrat"/>
              </a:rPr>
              <a:t> de Transición </a:t>
            </a:r>
            <a:r>
              <a:rPr lang="en-US" sz="2800" b="1" dirty="0" smtClean="0">
                <a:solidFill>
                  <a:srgbClr val="5DA21E"/>
                </a:solidFill>
                <a:latin typeface="Montserrat"/>
                <a:ea typeface="Montserrat"/>
                <a:cs typeface="Montserrat"/>
                <a:sym typeface="Montserrat"/>
              </a:rPr>
              <a:t>Ecológica</a:t>
            </a:r>
          </a:p>
          <a:p>
            <a:pPr marL="0" lvl="0" indent="0" algn="ctr" rtl="0">
              <a:lnSpc>
                <a:spcPct val="100000"/>
              </a:lnSpc>
              <a:spcBef>
                <a:spcPts val="0"/>
              </a:spcBef>
              <a:spcAft>
                <a:spcPts val="0"/>
              </a:spcAft>
              <a:buClr>
                <a:srgbClr val="5DA21E"/>
              </a:buClr>
              <a:buSzPts val="2800"/>
              <a:buFont typeface="Montserrat"/>
              <a:buNone/>
            </a:pPr>
            <a:endParaRPr sz="600" b="1" dirty="0">
              <a:solidFill>
                <a:srgbClr val="FF0000"/>
              </a:solidFill>
              <a:latin typeface="Montserrat"/>
              <a:ea typeface="Montserrat"/>
              <a:cs typeface="Montserrat"/>
              <a:sym typeface="Montserrat"/>
            </a:endParaRPr>
          </a:p>
          <a:p>
            <a:pPr marL="0" lvl="0" indent="0" algn="ctr" rtl="0">
              <a:lnSpc>
                <a:spcPct val="100000"/>
              </a:lnSpc>
              <a:spcBef>
                <a:spcPts val="0"/>
              </a:spcBef>
              <a:spcAft>
                <a:spcPts val="0"/>
              </a:spcAft>
              <a:buClr>
                <a:srgbClr val="5DA21E"/>
              </a:buClr>
              <a:buSzPts val="2800"/>
              <a:buFont typeface="Montserrat"/>
              <a:buNone/>
            </a:pPr>
            <a:r>
              <a:rPr lang="en-US" sz="2800" b="1" dirty="0">
                <a:solidFill>
                  <a:srgbClr val="FF0000"/>
                </a:solidFill>
                <a:latin typeface="Montserrat"/>
                <a:ea typeface="Montserrat"/>
                <a:cs typeface="Montserrat"/>
                <a:sym typeface="Montserrat"/>
              </a:rPr>
              <a:t>CONVOCATORIA </a:t>
            </a:r>
            <a:r>
              <a:rPr lang="en-US" sz="2800" b="1" i="0" u="none" dirty="0">
                <a:solidFill>
                  <a:srgbClr val="FF0000"/>
                </a:solidFill>
                <a:latin typeface="Montserrat"/>
                <a:ea typeface="Montserrat"/>
                <a:cs typeface="Montserrat"/>
                <a:sym typeface="Montserrat"/>
              </a:rPr>
              <a:t>202</a:t>
            </a:r>
            <a:r>
              <a:rPr lang="en-US" sz="2800" b="1" dirty="0">
                <a:solidFill>
                  <a:srgbClr val="FF0000"/>
                </a:solidFill>
                <a:latin typeface="Montserrat"/>
                <a:ea typeface="Montserrat"/>
                <a:cs typeface="Montserrat"/>
                <a:sym typeface="Montserrat"/>
              </a:rPr>
              <a:t>5</a:t>
            </a:r>
            <a:endParaRPr dirty="0">
              <a:solidFill>
                <a:srgbClr val="FF0000"/>
              </a:solidFill>
            </a:endParaRPr>
          </a:p>
        </p:txBody>
      </p:sp>
      <p:sp>
        <p:nvSpPr>
          <p:cNvPr id="200" name="Google Shape;200;g3cc69e509d8_0_31"/>
          <p:cNvSpPr txBox="1"/>
          <p:nvPr/>
        </p:nvSpPr>
        <p:spPr>
          <a:xfrm>
            <a:off x="1487487" y="3149600"/>
            <a:ext cx="9288600" cy="227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DA21E"/>
              </a:buClr>
              <a:buSzPts val="1800"/>
              <a:buFont typeface="Montserrat"/>
              <a:buNone/>
            </a:pPr>
            <a:r>
              <a:rPr lang="en-US" sz="2200" b="1">
                <a:solidFill>
                  <a:srgbClr val="FF0000"/>
                </a:solidFill>
                <a:latin typeface="Montserrat"/>
                <a:ea typeface="Montserrat"/>
                <a:cs typeface="Montserrat"/>
                <a:sym typeface="Montserrat"/>
              </a:rPr>
              <a:t>PLAZOS</a:t>
            </a:r>
            <a:r>
              <a:rPr lang="en-US" sz="2000" b="1" i="0" u="none">
                <a:solidFill>
                  <a:srgbClr val="FF0000"/>
                </a:solidFill>
                <a:latin typeface="Montserrat"/>
                <a:ea typeface="Montserrat"/>
                <a:cs typeface="Montserrat"/>
                <a:sym typeface="Montserrat"/>
              </a:rPr>
              <a:t>:</a:t>
            </a:r>
            <a:endParaRPr sz="1800">
              <a:solidFill>
                <a:srgbClr val="FF0000"/>
              </a:solidFill>
            </a:endParaRPr>
          </a:p>
          <a:p>
            <a:pPr marL="0" marR="0" lvl="0" indent="-127000" algn="ctr" rtl="0">
              <a:lnSpc>
                <a:spcPct val="100000"/>
              </a:lnSpc>
              <a:spcBef>
                <a:spcPts val="1200"/>
              </a:spcBef>
              <a:spcAft>
                <a:spcPts val="0"/>
              </a:spcAft>
              <a:buClr>
                <a:srgbClr val="FF0000"/>
              </a:buClr>
              <a:buSzPts val="2000"/>
              <a:buChar char="•"/>
            </a:pPr>
            <a:r>
              <a:rPr lang="en-US" sz="2000" b="0" i="0" u="none">
                <a:solidFill>
                  <a:srgbClr val="FF0000"/>
                </a:solidFill>
                <a:latin typeface="Montserrat"/>
                <a:ea typeface="Montserrat"/>
                <a:cs typeface="Montserrat"/>
                <a:sym typeface="Montserrat"/>
              </a:rPr>
              <a:t> </a:t>
            </a:r>
            <a:r>
              <a:rPr lang="en-US" sz="2000">
                <a:solidFill>
                  <a:srgbClr val="FF0000"/>
                </a:solidFill>
                <a:latin typeface="Montserrat"/>
                <a:ea typeface="Montserrat"/>
                <a:cs typeface="Montserrat"/>
                <a:sym typeface="Montserrat"/>
              </a:rPr>
              <a:t>Plazo de ejecución: hasta el </a:t>
            </a:r>
            <a:r>
              <a:rPr lang="en-US" sz="2000" b="1">
                <a:solidFill>
                  <a:srgbClr val="FF0000"/>
                </a:solidFill>
                <a:latin typeface="Montserrat"/>
                <a:ea typeface="Montserrat"/>
                <a:cs typeface="Montserrat"/>
                <a:sym typeface="Montserrat"/>
              </a:rPr>
              <a:t>31 de mayo de 2026</a:t>
            </a:r>
            <a:r>
              <a:rPr lang="en-US" sz="2000">
                <a:solidFill>
                  <a:srgbClr val="FF0000"/>
                </a:solidFill>
                <a:latin typeface="Montserrat"/>
                <a:ea typeface="Montserrat"/>
                <a:cs typeface="Montserrat"/>
                <a:sym typeface="Montserrat"/>
              </a:rPr>
              <a:t>.</a:t>
            </a:r>
            <a:endParaRPr sz="1800">
              <a:solidFill>
                <a:srgbClr val="FF0000"/>
              </a:solidFill>
            </a:endParaRPr>
          </a:p>
          <a:p>
            <a:pPr marL="0" marR="0" lvl="0" indent="-127000" algn="ctr" rtl="0">
              <a:lnSpc>
                <a:spcPct val="100000"/>
              </a:lnSpc>
              <a:spcBef>
                <a:spcPts val="1200"/>
              </a:spcBef>
              <a:spcAft>
                <a:spcPts val="0"/>
              </a:spcAft>
              <a:buClr>
                <a:srgbClr val="FF0000"/>
              </a:buClr>
              <a:buSzPts val="2000"/>
              <a:buChar char="•"/>
            </a:pPr>
            <a:r>
              <a:rPr lang="en-US" sz="2000" i="0" u="none">
                <a:solidFill>
                  <a:srgbClr val="FF0000"/>
                </a:solidFill>
                <a:latin typeface="Montserrat"/>
                <a:ea typeface="Montserrat"/>
                <a:cs typeface="Montserrat"/>
                <a:sym typeface="Montserrat"/>
              </a:rPr>
              <a:t> Plazo de justificación</a:t>
            </a:r>
            <a:r>
              <a:rPr lang="en-US" sz="2000">
                <a:solidFill>
                  <a:srgbClr val="FF0000"/>
                </a:solidFill>
                <a:latin typeface="Montserrat"/>
                <a:ea typeface="Montserrat"/>
                <a:cs typeface="Montserrat"/>
                <a:sym typeface="Montserrat"/>
              </a:rPr>
              <a:t>:</a:t>
            </a:r>
            <a:r>
              <a:rPr lang="en-US" sz="2000" b="1">
                <a:solidFill>
                  <a:srgbClr val="FF0000"/>
                </a:solidFill>
                <a:latin typeface="Montserrat"/>
                <a:ea typeface="Montserrat"/>
                <a:cs typeface="Montserrat"/>
                <a:sym typeface="Montserrat"/>
              </a:rPr>
              <a:t> </a:t>
            </a:r>
            <a:r>
              <a:rPr lang="en-US" sz="2000">
                <a:solidFill>
                  <a:srgbClr val="FF0000"/>
                </a:solidFill>
                <a:latin typeface="Montserrat"/>
                <a:ea typeface="Montserrat"/>
                <a:cs typeface="Montserrat"/>
                <a:sym typeface="Montserrat"/>
              </a:rPr>
              <a:t>hasta </a:t>
            </a:r>
            <a:r>
              <a:rPr lang="en-US" sz="2000" b="1">
                <a:solidFill>
                  <a:srgbClr val="FF0000"/>
                </a:solidFill>
                <a:latin typeface="Montserrat"/>
                <a:ea typeface="Montserrat"/>
                <a:cs typeface="Montserrat"/>
                <a:sym typeface="Montserrat"/>
              </a:rPr>
              <a:t>30 de junio de 2026</a:t>
            </a:r>
            <a:r>
              <a:rPr lang="en-US" sz="2000" b="0" i="0" u="none">
                <a:solidFill>
                  <a:srgbClr val="FF0000"/>
                </a:solidFill>
                <a:latin typeface="Montserrat"/>
                <a:ea typeface="Montserrat"/>
                <a:cs typeface="Montserrat"/>
                <a:sym typeface="Montserrat"/>
              </a:rPr>
              <a:t>.</a:t>
            </a:r>
            <a:endParaRPr sz="2000" b="0" i="0" u="none">
              <a:solidFill>
                <a:srgbClr val="FF0000"/>
              </a:solidFill>
              <a:latin typeface="Montserrat"/>
              <a:ea typeface="Montserrat"/>
              <a:cs typeface="Montserrat"/>
              <a:sym typeface="Montserrat"/>
            </a:endParaRPr>
          </a:p>
          <a:p>
            <a:pPr marL="0" marR="0" lvl="0" indent="0" algn="ctr" rtl="0">
              <a:lnSpc>
                <a:spcPct val="100000"/>
              </a:lnSpc>
              <a:spcBef>
                <a:spcPts val="1200"/>
              </a:spcBef>
              <a:spcAft>
                <a:spcPts val="0"/>
              </a:spcAft>
              <a:buNone/>
            </a:pPr>
            <a:r>
              <a:rPr lang="en-US" sz="2000">
                <a:solidFill>
                  <a:srgbClr val="FF0000"/>
                </a:solidFill>
                <a:latin typeface="Montserrat"/>
                <a:ea typeface="Montserrat"/>
                <a:cs typeface="Montserrat"/>
                <a:sym typeface="Montserrat"/>
              </a:rPr>
              <a:t>Cuanto antes se presente, MEJOR.</a:t>
            </a:r>
            <a:endParaRPr sz="2000">
              <a:solidFill>
                <a:srgbClr val="FF0000"/>
              </a:solidFill>
              <a:latin typeface="Montserrat"/>
              <a:ea typeface="Montserrat"/>
              <a:cs typeface="Montserrat"/>
              <a:sym typeface="Montserrat"/>
            </a:endParaRPr>
          </a:p>
          <a:p>
            <a:pPr marL="0" marR="0" lvl="0" indent="0" algn="ctr" rtl="0">
              <a:lnSpc>
                <a:spcPct val="100000"/>
              </a:lnSpc>
              <a:spcBef>
                <a:spcPts val="1200"/>
              </a:spcBef>
              <a:spcAft>
                <a:spcPts val="0"/>
              </a:spcAft>
              <a:buNone/>
            </a:pPr>
            <a:r>
              <a:rPr lang="en-US" sz="2000">
                <a:solidFill>
                  <a:srgbClr val="FF0000"/>
                </a:solidFill>
                <a:latin typeface="Montserrat"/>
                <a:ea typeface="Montserrat"/>
                <a:cs typeface="Montserrat"/>
                <a:sym typeface="Montserrat"/>
              </a:rPr>
              <a:t>No se puede imputar un mismo gasto a ambas anualidades.</a:t>
            </a:r>
            <a:endParaRPr sz="2000">
              <a:solidFill>
                <a:srgbClr val="FF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
          <p:cNvSpPr txBox="1">
            <a:spLocks noGrp="1"/>
          </p:cNvSpPr>
          <p:nvPr>
            <p:ph type="title"/>
          </p:nvPr>
        </p:nvSpPr>
        <p:spPr>
          <a:xfrm>
            <a:off x="0" y="1196975"/>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Plan Integral del Área de Transición Ecológica 202</a:t>
            </a:r>
            <a:r>
              <a:rPr lang="en-US" sz="2800" b="1">
                <a:solidFill>
                  <a:srgbClr val="5DA21E"/>
                </a:solidFill>
                <a:latin typeface="Montserrat"/>
                <a:ea typeface="Montserrat"/>
                <a:cs typeface="Montserrat"/>
                <a:sym typeface="Montserrat"/>
              </a:rPr>
              <a:t>6</a:t>
            </a:r>
            <a:endParaRPr/>
          </a:p>
        </p:txBody>
      </p:sp>
      <p:pic>
        <p:nvPicPr>
          <p:cNvPr id="206" name="Google Shape;206;p3"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207" name="Google Shape;207;p3"/>
          <p:cNvSpPr txBox="1"/>
          <p:nvPr/>
        </p:nvSpPr>
        <p:spPr>
          <a:xfrm>
            <a:off x="1487487" y="2276475"/>
            <a:ext cx="9288462" cy="3570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a:solidFill>
                  <a:srgbClr val="5DA21E"/>
                </a:solidFill>
                <a:latin typeface="Montserrat"/>
                <a:ea typeface="Montserrat"/>
                <a:cs typeface="Montserrat"/>
                <a:sym typeface="Montserrat"/>
              </a:rPr>
              <a:t>OBJETIVOS</a:t>
            </a:r>
            <a:r>
              <a:rPr lang="en-US" sz="1600" b="1" i="0" u="none">
                <a:solidFill>
                  <a:srgbClr val="5DA21E"/>
                </a:solidFill>
                <a:latin typeface="Montserrat"/>
                <a:ea typeface="Montserrat"/>
                <a:cs typeface="Montserrat"/>
                <a:sym typeface="Montserrat"/>
              </a:rPr>
              <a:t>:</a:t>
            </a:r>
            <a:endParaRPr/>
          </a:p>
          <a:p>
            <a:pPr marL="0" marR="0" lvl="0" indent="-101600" algn="l" rtl="0">
              <a:lnSpc>
                <a:spcPct val="100000"/>
              </a:lnSpc>
              <a:spcBef>
                <a:spcPts val="1200"/>
              </a:spcBef>
              <a:spcAft>
                <a:spcPts val="0"/>
              </a:spcAft>
              <a:buClr>
                <a:schemeClr val="dk1"/>
              </a:buClr>
              <a:buSzPts val="1600"/>
              <a:buFont typeface="Arial"/>
              <a:buChar char="•"/>
            </a:pPr>
            <a:r>
              <a:rPr lang="en-US" sz="1600" b="0" i="0" u="none">
                <a:solidFill>
                  <a:schemeClr val="dk1"/>
                </a:solidFill>
                <a:latin typeface="Montserrat"/>
                <a:ea typeface="Montserrat"/>
                <a:cs typeface="Montserrat"/>
                <a:sym typeface="Montserrat"/>
              </a:rPr>
              <a:t> Atender de manera </a:t>
            </a:r>
            <a:r>
              <a:rPr lang="en-US" sz="1600" b="1" i="0" u="none">
                <a:solidFill>
                  <a:srgbClr val="5DA21E"/>
                </a:solidFill>
                <a:latin typeface="Montserrat"/>
                <a:ea typeface="Montserrat"/>
                <a:cs typeface="Montserrat"/>
                <a:sym typeface="Montserrat"/>
              </a:rPr>
              <a:t>ordenada, coherente y objetiva </a:t>
            </a:r>
            <a:r>
              <a:rPr lang="en-US" sz="1600" b="0" i="0" u="none">
                <a:solidFill>
                  <a:schemeClr val="dk1"/>
                </a:solidFill>
                <a:latin typeface="Montserrat"/>
                <a:ea typeface="Montserrat"/>
                <a:cs typeface="Montserrat"/>
                <a:sym typeface="Montserrat"/>
              </a:rPr>
              <a:t>las solicitud de asistencia que recibimos en él Área.</a:t>
            </a:r>
            <a:endParaRPr/>
          </a:p>
          <a:p>
            <a:pPr marL="0" marR="0" lvl="0" indent="-101600" algn="l" rtl="0">
              <a:lnSpc>
                <a:spcPct val="100000"/>
              </a:lnSpc>
              <a:spcBef>
                <a:spcPts val="1200"/>
              </a:spcBef>
              <a:spcAft>
                <a:spcPts val="0"/>
              </a:spcAft>
              <a:buClr>
                <a:schemeClr val="dk1"/>
              </a:buClr>
              <a:buSzPts val="1600"/>
              <a:buFont typeface="Arial"/>
              <a:buChar char="•"/>
            </a:pPr>
            <a:r>
              <a:rPr lang="en-US" sz="1600" b="1" i="0" u="none">
                <a:solidFill>
                  <a:schemeClr val="dk1"/>
                </a:solidFill>
                <a:latin typeface="Montserrat"/>
                <a:ea typeface="Montserrat"/>
                <a:cs typeface="Montserrat"/>
                <a:sym typeface="Montserrat"/>
              </a:rPr>
              <a:t> </a:t>
            </a:r>
            <a:r>
              <a:rPr lang="en-US" sz="1600" b="1" i="0" u="none">
                <a:solidFill>
                  <a:srgbClr val="5DA21E"/>
                </a:solidFill>
                <a:latin typeface="Montserrat"/>
                <a:ea typeface="Montserrat"/>
                <a:cs typeface="Montserrat"/>
                <a:sym typeface="Montserrat"/>
              </a:rPr>
              <a:t>Satisfacer las necesidades </a:t>
            </a:r>
            <a:r>
              <a:rPr lang="en-US" sz="1600" b="0" i="0" u="none">
                <a:solidFill>
                  <a:schemeClr val="dk1"/>
                </a:solidFill>
                <a:latin typeface="Montserrat"/>
                <a:ea typeface="Montserrat"/>
                <a:cs typeface="Montserrat"/>
                <a:sym typeface="Montserrat"/>
              </a:rPr>
              <a:t>de los gobiernos locales en materias relacionadas con el objeto de este Área.</a:t>
            </a:r>
            <a:endParaRPr/>
          </a:p>
          <a:p>
            <a:pPr marL="0" marR="0" lvl="0" indent="-101600" algn="l" rtl="0">
              <a:lnSpc>
                <a:spcPct val="100000"/>
              </a:lnSpc>
              <a:spcBef>
                <a:spcPts val="1200"/>
              </a:spcBef>
              <a:spcAft>
                <a:spcPts val="0"/>
              </a:spcAft>
              <a:buClr>
                <a:schemeClr val="dk1"/>
              </a:buClr>
              <a:buSzPts val="1600"/>
              <a:buFont typeface="Arial"/>
              <a:buChar char="•"/>
            </a:pPr>
            <a:r>
              <a:rPr lang="en-US" sz="1600" b="0" i="0" u="none">
                <a:solidFill>
                  <a:schemeClr val="dk1"/>
                </a:solidFill>
                <a:latin typeface="Montserrat"/>
                <a:ea typeface="Montserrat"/>
                <a:cs typeface="Montserrat"/>
                <a:sym typeface="Montserrat"/>
              </a:rPr>
              <a:t> Ayudar a los municipios a cumplir con sus </a:t>
            </a:r>
            <a:r>
              <a:rPr lang="en-US" sz="1600" b="1" i="0" u="none">
                <a:solidFill>
                  <a:srgbClr val="5DA21E"/>
                </a:solidFill>
                <a:latin typeface="Montserrat"/>
                <a:ea typeface="Montserrat"/>
                <a:cs typeface="Montserrat"/>
                <a:sym typeface="Montserrat"/>
              </a:rPr>
              <a:t>obligaciones y competencias locales</a:t>
            </a:r>
            <a:r>
              <a:rPr lang="en-US" sz="1600" b="0" i="0" u="none">
                <a:solidFill>
                  <a:schemeClr val="dk1"/>
                </a:solidFill>
                <a:latin typeface="Montserrat"/>
                <a:ea typeface="Montserrat"/>
                <a:cs typeface="Montserrat"/>
                <a:sym typeface="Montserrat"/>
              </a:rPr>
              <a:t>.</a:t>
            </a:r>
            <a:endParaRPr/>
          </a:p>
          <a:p>
            <a:pPr marL="0" marR="0" lvl="0" indent="-101600" algn="l" rtl="0">
              <a:lnSpc>
                <a:spcPct val="100000"/>
              </a:lnSpc>
              <a:spcBef>
                <a:spcPts val="1200"/>
              </a:spcBef>
              <a:spcAft>
                <a:spcPts val="0"/>
              </a:spcAft>
              <a:buClr>
                <a:schemeClr val="dk1"/>
              </a:buClr>
              <a:buSzPts val="1600"/>
              <a:buFont typeface="Arial"/>
              <a:buChar char="•"/>
            </a:pPr>
            <a:r>
              <a:rPr lang="en-US" sz="1600" b="0" i="0" u="none">
                <a:solidFill>
                  <a:schemeClr val="dk1"/>
                </a:solidFill>
                <a:latin typeface="Montserrat"/>
                <a:ea typeface="Montserrat"/>
                <a:cs typeface="Montserrat"/>
                <a:sym typeface="Montserrat"/>
              </a:rPr>
              <a:t> Contribuir a una </a:t>
            </a:r>
            <a:r>
              <a:rPr lang="en-US" sz="1600" b="1" i="0" u="none">
                <a:solidFill>
                  <a:srgbClr val="5DA21E"/>
                </a:solidFill>
                <a:latin typeface="Montserrat"/>
                <a:ea typeface="Montserrat"/>
                <a:cs typeface="Montserrat"/>
                <a:sym typeface="Montserrat"/>
              </a:rPr>
              <a:t>efectiva transición ecológica </a:t>
            </a:r>
            <a:r>
              <a:rPr lang="en-US" sz="1600" b="0" i="0" u="none">
                <a:solidFill>
                  <a:schemeClr val="dk1"/>
                </a:solidFill>
                <a:latin typeface="Montserrat"/>
                <a:ea typeface="Montserrat"/>
                <a:cs typeface="Montserrat"/>
                <a:sym typeface="Montserrat"/>
              </a:rPr>
              <a:t>en la provincia de Cádiz, a través del aprovechamiento sostenible de sus recursos naturales, el impulso a una eficiencia energética y la lucha contra el cambio climático, entre otros.</a:t>
            </a:r>
            <a:endParaRPr/>
          </a:p>
          <a:p>
            <a:pPr marL="0" marR="0" lvl="0" indent="-101600" algn="l" rtl="0">
              <a:lnSpc>
                <a:spcPct val="100000"/>
              </a:lnSpc>
              <a:spcBef>
                <a:spcPts val="1200"/>
              </a:spcBef>
              <a:spcAft>
                <a:spcPts val="0"/>
              </a:spcAft>
              <a:buClr>
                <a:schemeClr val="dk1"/>
              </a:buClr>
              <a:buSzPts val="1600"/>
              <a:buFont typeface="Arial"/>
              <a:buChar char="•"/>
            </a:pPr>
            <a:r>
              <a:rPr lang="en-US" sz="1600" b="0" i="0" u="none">
                <a:solidFill>
                  <a:schemeClr val="dk1"/>
                </a:solidFill>
                <a:latin typeface="Montserrat"/>
                <a:ea typeface="Montserrat"/>
                <a:cs typeface="Montserrat"/>
                <a:sym typeface="Montserrat"/>
              </a:rPr>
              <a:t> Generar empleo y riqueza en la implementación de actuaciones e iniciativas tendentes a una </a:t>
            </a:r>
            <a:r>
              <a:rPr lang="en-US" sz="1600" b="1" i="0" u="none">
                <a:solidFill>
                  <a:srgbClr val="5DA21E"/>
                </a:solidFill>
                <a:latin typeface="Montserrat"/>
                <a:ea typeface="Montserrat"/>
                <a:cs typeface="Montserrat"/>
                <a:sym typeface="Montserrat"/>
              </a:rPr>
              <a:t>economía verde y azul </a:t>
            </a:r>
            <a:r>
              <a:rPr lang="en-US" sz="1600" b="0" i="0" u="none">
                <a:solidFill>
                  <a:schemeClr val="dk1"/>
                </a:solidFill>
                <a:latin typeface="Montserrat"/>
                <a:ea typeface="Montserrat"/>
                <a:cs typeface="Montserrat"/>
                <a:sym typeface="Montserrat"/>
              </a:rPr>
              <a:t>en la provincia.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
          <p:cNvSpPr txBox="1">
            <a:spLocks noGrp="1"/>
          </p:cNvSpPr>
          <p:nvPr>
            <p:ph type="title"/>
          </p:nvPr>
        </p:nvSpPr>
        <p:spPr>
          <a:xfrm>
            <a:off x="0" y="1196975"/>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Plan Integral del Área de Transición Ecológica 202</a:t>
            </a:r>
            <a:r>
              <a:rPr lang="en-US" sz="2800" b="1">
                <a:solidFill>
                  <a:srgbClr val="5DA21E"/>
                </a:solidFill>
                <a:latin typeface="Montserrat"/>
                <a:ea typeface="Montserrat"/>
                <a:cs typeface="Montserrat"/>
                <a:sym typeface="Montserrat"/>
              </a:rPr>
              <a:t>6</a:t>
            </a:r>
            <a:endParaRPr/>
          </a:p>
        </p:txBody>
      </p:sp>
      <p:pic>
        <p:nvPicPr>
          <p:cNvPr id="213" name="Google Shape;213;p4"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214" name="Google Shape;214;p4"/>
          <p:cNvSpPr txBox="1"/>
          <p:nvPr/>
        </p:nvSpPr>
        <p:spPr>
          <a:xfrm>
            <a:off x="1487487" y="2133600"/>
            <a:ext cx="9720300" cy="418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a:solidFill>
                  <a:srgbClr val="5DA21E"/>
                </a:solidFill>
                <a:latin typeface="Montserrat"/>
                <a:ea typeface="Montserrat"/>
                <a:cs typeface="Montserrat"/>
                <a:sym typeface="Montserrat"/>
              </a:rPr>
              <a:t>CARACTERÍSTICAS GENERALES - </a:t>
            </a:r>
            <a:r>
              <a:rPr lang="en-US" sz="1800" b="1" i="0" u="none">
                <a:solidFill>
                  <a:srgbClr val="0000FF"/>
                </a:solidFill>
                <a:latin typeface="Montserrat"/>
                <a:ea typeface="Montserrat"/>
                <a:cs typeface="Montserrat"/>
                <a:sym typeface="Montserrat"/>
              </a:rPr>
              <a:t>CAMBIOS </a:t>
            </a:r>
            <a:r>
              <a:rPr lang="en-US" sz="1800" b="1">
                <a:solidFill>
                  <a:srgbClr val="0000FF"/>
                </a:solidFill>
                <a:latin typeface="Montserrat"/>
                <a:ea typeface="Montserrat"/>
                <a:cs typeface="Montserrat"/>
                <a:sym typeface="Montserrat"/>
              </a:rPr>
              <a:t>RESPECTO A 2025</a:t>
            </a:r>
            <a:r>
              <a:rPr lang="en-US" sz="1800" b="1" i="0" u="none">
                <a:solidFill>
                  <a:srgbClr val="5DA21E"/>
                </a:solidFill>
                <a:latin typeface="Montserrat"/>
                <a:ea typeface="Montserrat"/>
                <a:cs typeface="Montserrat"/>
                <a:sym typeface="Montserrat"/>
              </a:rPr>
              <a:t>:</a:t>
            </a:r>
            <a:endParaRPr/>
          </a:p>
          <a:p>
            <a:pPr marL="0" marR="0" lvl="0" indent="-88900" algn="l" rtl="0">
              <a:lnSpc>
                <a:spcPct val="100000"/>
              </a:lnSpc>
              <a:spcBef>
                <a:spcPts val="1200"/>
              </a:spcBef>
              <a:spcAft>
                <a:spcPts val="0"/>
              </a:spcAft>
              <a:buClr>
                <a:schemeClr val="dk1"/>
              </a:buClr>
              <a:buSzPts val="1400"/>
              <a:buFont typeface="Arial"/>
              <a:buChar char="•"/>
            </a:pPr>
            <a:r>
              <a:rPr lang="en-US" sz="1400" b="0" i="0" u="none">
                <a:solidFill>
                  <a:schemeClr val="dk1"/>
                </a:solidFill>
                <a:latin typeface="Montserrat"/>
                <a:ea typeface="Montserrat"/>
                <a:cs typeface="Montserrat"/>
                <a:sym typeface="Montserrat"/>
              </a:rPr>
              <a:t> Presupuesto inicial: </a:t>
            </a:r>
            <a:r>
              <a:rPr lang="en-US" b="1">
                <a:solidFill>
                  <a:srgbClr val="0000FF"/>
                </a:solidFill>
                <a:latin typeface="Montserrat"/>
                <a:ea typeface="Montserrat"/>
                <a:cs typeface="Montserrat"/>
                <a:sym typeface="Montserrat"/>
              </a:rPr>
              <a:t>4</a:t>
            </a:r>
            <a:r>
              <a:rPr lang="en-US" sz="1400" b="1" i="0" u="none">
                <a:solidFill>
                  <a:srgbClr val="0000FF"/>
                </a:solidFill>
                <a:latin typeface="Montserrat"/>
                <a:ea typeface="Montserrat"/>
                <a:cs typeface="Montserrat"/>
                <a:sym typeface="Montserrat"/>
              </a:rPr>
              <a:t>.</a:t>
            </a:r>
            <a:r>
              <a:rPr lang="en-US" b="1">
                <a:solidFill>
                  <a:srgbClr val="0000FF"/>
                </a:solidFill>
                <a:latin typeface="Montserrat"/>
                <a:ea typeface="Montserrat"/>
                <a:cs typeface="Montserrat"/>
                <a:sym typeface="Montserrat"/>
              </a:rPr>
              <a:t>228</a:t>
            </a:r>
            <a:r>
              <a:rPr lang="en-US" sz="1400" b="1" i="0" u="none">
                <a:solidFill>
                  <a:srgbClr val="0000FF"/>
                </a:solidFill>
                <a:latin typeface="Montserrat"/>
                <a:ea typeface="Montserrat"/>
                <a:cs typeface="Montserrat"/>
                <a:sym typeface="Montserrat"/>
              </a:rPr>
              <a:t>.</a:t>
            </a:r>
            <a:r>
              <a:rPr lang="en-US" b="1">
                <a:solidFill>
                  <a:srgbClr val="0000FF"/>
                </a:solidFill>
                <a:latin typeface="Montserrat"/>
                <a:ea typeface="Montserrat"/>
                <a:cs typeface="Montserrat"/>
                <a:sym typeface="Montserrat"/>
              </a:rPr>
              <a:t>5</a:t>
            </a:r>
            <a:r>
              <a:rPr lang="en-US" sz="1400" b="1" i="0" u="none">
                <a:solidFill>
                  <a:srgbClr val="0000FF"/>
                </a:solidFill>
                <a:latin typeface="Montserrat"/>
                <a:ea typeface="Montserrat"/>
                <a:cs typeface="Montserrat"/>
                <a:sym typeface="Montserrat"/>
              </a:rPr>
              <a:t>00,00€ </a:t>
            </a:r>
            <a:endParaRPr>
              <a:solidFill>
                <a:srgbClr val="0000FF"/>
              </a:solidFill>
            </a:endParaRPr>
          </a:p>
          <a:p>
            <a:pPr marL="0" marR="0" lvl="0" indent="-88900" algn="l" rtl="0">
              <a:lnSpc>
                <a:spcPct val="100000"/>
              </a:lnSpc>
              <a:spcBef>
                <a:spcPts val="1200"/>
              </a:spcBef>
              <a:spcAft>
                <a:spcPts val="0"/>
              </a:spcAft>
              <a:buClr>
                <a:srgbClr val="5DA21E"/>
              </a:buClr>
              <a:buSzPts val="1400"/>
              <a:buFont typeface="Arial"/>
              <a:buChar char="•"/>
            </a:pPr>
            <a:r>
              <a:rPr lang="en-US" sz="1400" b="1" i="0" u="none">
                <a:solidFill>
                  <a:srgbClr val="5DA21E"/>
                </a:solidFill>
                <a:latin typeface="Montserrat"/>
                <a:ea typeface="Montserrat"/>
                <a:cs typeface="Montserrat"/>
                <a:sym typeface="Montserrat"/>
              </a:rPr>
              <a:t>Una única tramitación </a:t>
            </a:r>
            <a:r>
              <a:rPr lang="en-US" sz="1400" b="0" i="0" u="none">
                <a:solidFill>
                  <a:schemeClr val="dk1"/>
                </a:solidFill>
                <a:latin typeface="Montserrat"/>
                <a:ea typeface="Montserrat"/>
                <a:cs typeface="Montserrat"/>
                <a:sym typeface="Montserrat"/>
              </a:rPr>
              <a:t>para la solicitud, concesión y justificación de todas las ayudas (simplificación administrativa).</a:t>
            </a:r>
            <a:endParaRPr/>
          </a:p>
          <a:p>
            <a:pPr marL="0" marR="0" lvl="0" indent="-88900" algn="l" rtl="0">
              <a:lnSpc>
                <a:spcPct val="100000"/>
              </a:lnSpc>
              <a:spcBef>
                <a:spcPts val="1200"/>
              </a:spcBef>
              <a:spcAft>
                <a:spcPts val="0"/>
              </a:spcAft>
              <a:buClr>
                <a:schemeClr val="dk1"/>
              </a:buClr>
              <a:buSzPts val="1400"/>
              <a:buFont typeface="Arial"/>
              <a:buChar char="•"/>
            </a:pPr>
            <a:r>
              <a:rPr lang="en-US" sz="1400" b="0" i="0" u="none">
                <a:solidFill>
                  <a:schemeClr val="dk1"/>
                </a:solidFill>
                <a:latin typeface="Montserrat"/>
                <a:ea typeface="Montserrat"/>
                <a:cs typeface="Montserrat"/>
                <a:sym typeface="Montserrat"/>
              </a:rPr>
              <a:t> Concesión de ayudas divididas en </a:t>
            </a:r>
            <a:r>
              <a:rPr lang="en-US" b="1">
                <a:solidFill>
                  <a:srgbClr val="0000FF"/>
                </a:solidFill>
                <a:latin typeface="Montserrat"/>
                <a:ea typeface="Montserrat"/>
                <a:cs typeface="Montserrat"/>
                <a:sym typeface="Montserrat"/>
              </a:rPr>
              <a:t>5</a:t>
            </a:r>
            <a:r>
              <a:rPr lang="en-US" sz="1400" b="0" i="0" u="none">
                <a:solidFill>
                  <a:srgbClr val="0000FF"/>
                </a:solidFill>
                <a:latin typeface="Montserrat"/>
                <a:ea typeface="Montserrat"/>
                <a:cs typeface="Montserrat"/>
                <a:sym typeface="Montserrat"/>
              </a:rPr>
              <a:t> </a:t>
            </a:r>
            <a:r>
              <a:rPr lang="en-US" sz="1400" b="1" i="0" u="none">
                <a:solidFill>
                  <a:srgbClr val="0000FF"/>
                </a:solidFill>
                <a:latin typeface="Montserrat"/>
                <a:ea typeface="Montserrat"/>
                <a:cs typeface="Montserrat"/>
                <a:sym typeface="Montserrat"/>
              </a:rPr>
              <a:t>líneas de actuación</a:t>
            </a:r>
            <a:r>
              <a:rPr lang="en-US" sz="1400" b="0" i="0" u="none">
                <a:solidFill>
                  <a:schemeClr val="dk1"/>
                </a:solidFill>
                <a:latin typeface="Montserrat"/>
                <a:ea typeface="Montserrat"/>
                <a:cs typeface="Montserrat"/>
                <a:sym typeface="Montserrat"/>
              </a:rPr>
              <a:t>.</a:t>
            </a:r>
            <a:endParaRPr/>
          </a:p>
          <a:p>
            <a:pPr marL="0" marR="0" lvl="0" indent="-88900" algn="l" rtl="0">
              <a:lnSpc>
                <a:spcPct val="100000"/>
              </a:lnSpc>
              <a:spcBef>
                <a:spcPts val="1200"/>
              </a:spcBef>
              <a:spcAft>
                <a:spcPts val="0"/>
              </a:spcAft>
              <a:buClr>
                <a:schemeClr val="dk1"/>
              </a:buClr>
              <a:buSzPts val="1400"/>
              <a:buFont typeface="Arial"/>
              <a:buChar char="•"/>
            </a:pPr>
            <a:r>
              <a:rPr lang="en-US" sz="1400" b="1" i="0" u="none">
                <a:solidFill>
                  <a:schemeClr val="dk1"/>
                </a:solidFill>
                <a:latin typeface="Montserrat"/>
                <a:ea typeface="Montserrat"/>
                <a:cs typeface="Montserrat"/>
                <a:sym typeface="Montserrat"/>
              </a:rPr>
              <a:t> </a:t>
            </a:r>
            <a:r>
              <a:rPr lang="en-US" sz="1400" b="1" i="0" u="none">
                <a:solidFill>
                  <a:srgbClr val="5DA21E"/>
                </a:solidFill>
                <a:latin typeface="Montserrat"/>
                <a:ea typeface="Montserrat"/>
                <a:cs typeface="Montserrat"/>
                <a:sym typeface="Montserrat"/>
              </a:rPr>
              <a:t>Plazo de ejecución de las actuaciones: </a:t>
            </a:r>
            <a:r>
              <a:rPr lang="en-US" sz="1400" b="0" i="0" u="none">
                <a:solidFill>
                  <a:schemeClr val="dk1"/>
                </a:solidFill>
                <a:latin typeface="Montserrat"/>
                <a:ea typeface="Montserrat"/>
                <a:cs typeface="Montserrat"/>
                <a:sym typeface="Montserrat"/>
              </a:rPr>
              <a:t>del 1 de enero al </a:t>
            </a:r>
            <a:r>
              <a:rPr lang="en-US">
                <a:solidFill>
                  <a:srgbClr val="0000FF"/>
                </a:solidFill>
                <a:latin typeface="Montserrat"/>
                <a:ea typeface="Montserrat"/>
                <a:cs typeface="Montserrat"/>
                <a:sym typeface="Montserrat"/>
              </a:rPr>
              <a:t>28</a:t>
            </a:r>
            <a:r>
              <a:rPr lang="en-US" sz="1400" b="0" i="0" u="none">
                <a:solidFill>
                  <a:srgbClr val="0000FF"/>
                </a:solidFill>
                <a:latin typeface="Montserrat"/>
                <a:ea typeface="Montserrat"/>
                <a:cs typeface="Montserrat"/>
                <a:sym typeface="Montserrat"/>
              </a:rPr>
              <a:t> de </a:t>
            </a:r>
            <a:r>
              <a:rPr lang="en-US">
                <a:solidFill>
                  <a:srgbClr val="0000FF"/>
                </a:solidFill>
                <a:latin typeface="Montserrat"/>
                <a:ea typeface="Montserrat"/>
                <a:cs typeface="Montserrat"/>
                <a:sym typeface="Montserrat"/>
              </a:rPr>
              <a:t>febrero </a:t>
            </a:r>
            <a:r>
              <a:rPr lang="en-US" sz="1400" b="0" i="0" u="none">
                <a:solidFill>
                  <a:srgbClr val="0000FF"/>
                </a:solidFill>
                <a:latin typeface="Montserrat"/>
                <a:ea typeface="Montserrat"/>
                <a:cs typeface="Montserrat"/>
                <a:sym typeface="Montserrat"/>
              </a:rPr>
              <a:t>de 202</a:t>
            </a:r>
            <a:r>
              <a:rPr lang="en-US">
                <a:solidFill>
                  <a:srgbClr val="0000FF"/>
                </a:solidFill>
                <a:latin typeface="Montserrat"/>
                <a:ea typeface="Montserrat"/>
                <a:cs typeface="Montserrat"/>
                <a:sym typeface="Montserrat"/>
              </a:rPr>
              <a:t>7</a:t>
            </a:r>
            <a:r>
              <a:rPr lang="en-US" sz="1400" b="0" i="0" u="none">
                <a:solidFill>
                  <a:schemeClr val="dk1"/>
                </a:solidFill>
                <a:latin typeface="Montserrat"/>
                <a:ea typeface="Montserrat"/>
                <a:cs typeface="Montserrat"/>
                <a:sym typeface="Montserrat"/>
              </a:rPr>
              <a:t> (carácter retroactivo).</a:t>
            </a:r>
            <a:endParaRPr/>
          </a:p>
          <a:p>
            <a:pPr marL="0" marR="0" lvl="0" indent="-88900" algn="l" rtl="0">
              <a:lnSpc>
                <a:spcPct val="100000"/>
              </a:lnSpc>
              <a:spcBef>
                <a:spcPts val="1200"/>
              </a:spcBef>
              <a:spcAft>
                <a:spcPts val="0"/>
              </a:spcAft>
              <a:buClr>
                <a:schemeClr val="dk1"/>
              </a:buClr>
              <a:buSzPts val="1400"/>
              <a:buFont typeface="Arial"/>
              <a:buChar char="•"/>
            </a:pPr>
            <a:r>
              <a:rPr lang="en-US" sz="1400" b="0" i="0" u="none">
                <a:solidFill>
                  <a:schemeClr val="dk1"/>
                </a:solidFill>
                <a:latin typeface="Montserrat"/>
                <a:ea typeface="Montserrat"/>
                <a:cs typeface="Montserrat"/>
                <a:sym typeface="Montserrat"/>
              </a:rPr>
              <a:t> </a:t>
            </a:r>
            <a:r>
              <a:rPr lang="en-US" sz="1400" b="1" i="0" u="none">
                <a:solidFill>
                  <a:srgbClr val="5DA21E"/>
                </a:solidFill>
                <a:latin typeface="Montserrat"/>
                <a:ea typeface="Montserrat"/>
                <a:cs typeface="Montserrat"/>
                <a:sym typeface="Montserrat"/>
              </a:rPr>
              <a:t>Plazo de justificación:</a:t>
            </a:r>
            <a:r>
              <a:rPr lang="en-US" sz="1400" b="0" i="0" u="none">
                <a:solidFill>
                  <a:schemeClr val="dk1"/>
                </a:solidFill>
                <a:latin typeface="Montserrat"/>
                <a:ea typeface="Montserrat"/>
                <a:cs typeface="Montserrat"/>
                <a:sym typeface="Montserrat"/>
              </a:rPr>
              <a:t> Hasta el </a:t>
            </a:r>
            <a:r>
              <a:rPr lang="en-US" sz="1400" b="0" i="0" u="none">
                <a:solidFill>
                  <a:srgbClr val="0000FF"/>
                </a:solidFill>
                <a:latin typeface="Montserrat"/>
                <a:ea typeface="Montserrat"/>
                <a:cs typeface="Montserrat"/>
                <a:sym typeface="Montserrat"/>
              </a:rPr>
              <a:t>31 de </a:t>
            </a:r>
            <a:r>
              <a:rPr lang="en-US">
                <a:solidFill>
                  <a:srgbClr val="0000FF"/>
                </a:solidFill>
                <a:latin typeface="Montserrat"/>
                <a:ea typeface="Montserrat"/>
                <a:cs typeface="Montserrat"/>
                <a:sym typeface="Montserrat"/>
              </a:rPr>
              <a:t>marzo </a:t>
            </a:r>
            <a:r>
              <a:rPr lang="en-US" sz="1400" b="0" i="0" u="none">
                <a:solidFill>
                  <a:srgbClr val="0000FF"/>
                </a:solidFill>
                <a:latin typeface="Montserrat"/>
                <a:ea typeface="Montserrat"/>
                <a:cs typeface="Montserrat"/>
                <a:sym typeface="Montserrat"/>
              </a:rPr>
              <a:t>de 202</a:t>
            </a:r>
            <a:r>
              <a:rPr lang="en-US">
                <a:solidFill>
                  <a:srgbClr val="0000FF"/>
                </a:solidFill>
                <a:latin typeface="Montserrat"/>
                <a:ea typeface="Montserrat"/>
                <a:cs typeface="Montserrat"/>
                <a:sym typeface="Montserrat"/>
              </a:rPr>
              <a:t>7</a:t>
            </a:r>
            <a:r>
              <a:rPr lang="en-US">
                <a:solidFill>
                  <a:schemeClr val="dk1"/>
                </a:solidFill>
                <a:latin typeface="Montserrat"/>
                <a:ea typeface="Montserrat"/>
                <a:cs typeface="Montserrat"/>
                <a:sym typeface="Montserrat"/>
              </a:rPr>
              <a:t>.</a:t>
            </a:r>
            <a:endParaRPr/>
          </a:p>
          <a:p>
            <a:pPr marL="0" marR="0" lvl="0" indent="-88900" algn="l" rtl="0">
              <a:lnSpc>
                <a:spcPct val="100000"/>
              </a:lnSpc>
              <a:spcBef>
                <a:spcPts val="1200"/>
              </a:spcBef>
              <a:spcAft>
                <a:spcPts val="0"/>
              </a:spcAft>
              <a:buClr>
                <a:schemeClr val="dk1"/>
              </a:buClr>
              <a:buSzPts val="1400"/>
              <a:buFont typeface="Arial"/>
              <a:buChar char="•"/>
            </a:pPr>
            <a:r>
              <a:rPr lang="en-US" sz="1400" b="0" i="0" u="none">
                <a:solidFill>
                  <a:schemeClr val="dk1"/>
                </a:solidFill>
                <a:latin typeface="Montserrat"/>
                <a:ea typeface="Montserrat"/>
                <a:cs typeface="Montserrat"/>
                <a:sym typeface="Montserrat"/>
              </a:rPr>
              <a:t> </a:t>
            </a:r>
            <a:r>
              <a:rPr lang="en-US" sz="1400" b="1" i="0" u="none">
                <a:solidFill>
                  <a:srgbClr val="5DA21E"/>
                </a:solidFill>
                <a:latin typeface="Montserrat"/>
                <a:ea typeface="Montserrat"/>
                <a:cs typeface="Montserrat"/>
                <a:sym typeface="Montserrat"/>
              </a:rPr>
              <a:t>Financiación: </a:t>
            </a:r>
            <a:r>
              <a:rPr lang="en-US" sz="1400" b="0" i="0" u="none">
                <a:solidFill>
                  <a:schemeClr val="dk1"/>
                </a:solidFill>
                <a:latin typeface="Montserrat"/>
                <a:ea typeface="Montserrat"/>
                <a:cs typeface="Montserrat"/>
                <a:sym typeface="Montserrat"/>
              </a:rPr>
              <a:t>Anticipo del 100% de las ayudas tras la concesión de las mismas. En el caso </a:t>
            </a:r>
            <a:r>
              <a:rPr lang="en-US" sz="1400" b="1" i="1" u="none">
                <a:solidFill>
                  <a:schemeClr val="dk1"/>
                </a:solidFill>
                <a:latin typeface="Montserrat"/>
                <a:ea typeface="Montserrat"/>
                <a:cs typeface="Montserrat"/>
                <a:sym typeface="Montserrat"/>
              </a:rPr>
              <a:t>inversiones</a:t>
            </a:r>
            <a:r>
              <a:rPr lang="en-US" sz="1400" b="0" i="0" u="none">
                <a:solidFill>
                  <a:schemeClr val="dk1"/>
                </a:solidFill>
                <a:latin typeface="Montserrat"/>
                <a:ea typeface="Montserrat"/>
                <a:cs typeface="Montserrat"/>
                <a:sym typeface="Montserrat"/>
              </a:rPr>
              <a:t>, se tramitará el pago tras la </a:t>
            </a:r>
            <a:r>
              <a:rPr lang="en-US" sz="1400" b="1" i="0" u="none">
                <a:solidFill>
                  <a:schemeClr val="dk1"/>
                </a:solidFill>
                <a:latin typeface="Montserrat"/>
                <a:ea typeface="Montserrat"/>
                <a:cs typeface="Montserrat"/>
                <a:sym typeface="Montserrat"/>
              </a:rPr>
              <a:t>presentación de la resolución donde se aprueba el expediente de contratación.</a:t>
            </a:r>
            <a:endParaRPr b="1"/>
          </a:p>
          <a:p>
            <a:pPr marL="0" marR="0" lvl="0" indent="-88900" algn="l" rtl="0">
              <a:lnSpc>
                <a:spcPct val="100000"/>
              </a:lnSpc>
              <a:spcBef>
                <a:spcPts val="1200"/>
              </a:spcBef>
              <a:spcAft>
                <a:spcPts val="0"/>
              </a:spcAft>
              <a:buClr>
                <a:schemeClr val="dk1"/>
              </a:buClr>
              <a:buSzPts val="1400"/>
              <a:buFont typeface="Arial"/>
              <a:buChar char="•"/>
            </a:pPr>
            <a:r>
              <a:rPr lang="en-US" sz="1400" b="0" i="0" u="none">
                <a:solidFill>
                  <a:schemeClr val="dk1"/>
                </a:solidFill>
                <a:latin typeface="Montserrat"/>
                <a:ea typeface="Montserrat"/>
                <a:cs typeface="Montserrat"/>
                <a:sym typeface="Montserrat"/>
              </a:rPr>
              <a:t> </a:t>
            </a:r>
            <a:r>
              <a:rPr lang="en-US" sz="1400" b="1" i="0" u="none">
                <a:solidFill>
                  <a:srgbClr val="5DA21E"/>
                </a:solidFill>
                <a:latin typeface="Montserrat"/>
                <a:ea typeface="Montserrat"/>
                <a:cs typeface="Montserrat"/>
                <a:sym typeface="Montserrat"/>
              </a:rPr>
              <a:t>Ayudas inamovibles entre líneas</a:t>
            </a:r>
            <a:r>
              <a:rPr lang="en-US" sz="1400" b="0" i="0" u="none">
                <a:solidFill>
                  <a:schemeClr val="dk1"/>
                </a:solidFill>
                <a:latin typeface="Montserrat"/>
                <a:ea typeface="Montserrat"/>
                <a:cs typeface="Montserrat"/>
                <a:sym typeface="Montserrat"/>
              </a:rPr>
              <a:t>: No es posible pasar créditos entre líneas distintas. No obstante, dentro de cada línea se podrán realizar una o más actuaciones siempre que no se supere el importe máximo financiable.</a:t>
            </a:r>
            <a:endParaRPr/>
          </a:p>
          <a:p>
            <a:pPr marL="0" marR="0" lvl="0" indent="-88900" algn="l" rtl="0">
              <a:lnSpc>
                <a:spcPct val="100000"/>
              </a:lnSpc>
              <a:spcBef>
                <a:spcPts val="1200"/>
              </a:spcBef>
              <a:spcAft>
                <a:spcPts val="0"/>
              </a:spcAft>
              <a:buClr>
                <a:schemeClr val="dk1"/>
              </a:buClr>
              <a:buSzPts val="1400"/>
              <a:buFont typeface="Arial"/>
              <a:buChar char="•"/>
            </a:pPr>
            <a:r>
              <a:rPr lang="en-US" sz="1400" b="0" i="0" u="none">
                <a:solidFill>
                  <a:schemeClr val="dk1"/>
                </a:solidFill>
                <a:latin typeface="Montserrat"/>
                <a:ea typeface="Montserrat"/>
                <a:cs typeface="Montserrat"/>
                <a:sym typeface="Montserrat"/>
              </a:rPr>
              <a:t> Criterio principal para la asignación de ayudas: </a:t>
            </a:r>
            <a:r>
              <a:rPr lang="en-US" sz="1400" b="1" i="0" u="none">
                <a:solidFill>
                  <a:srgbClr val="5DA21E"/>
                </a:solidFill>
                <a:latin typeface="Montserrat"/>
                <a:ea typeface="Montserrat"/>
                <a:cs typeface="Montserrat"/>
                <a:sym typeface="Montserrat"/>
              </a:rPr>
              <a:t>nº de habitantes </a:t>
            </a:r>
            <a:r>
              <a:rPr lang="en-US" sz="1400" b="0" i="0" u="none">
                <a:solidFill>
                  <a:schemeClr val="dk1"/>
                </a:solidFill>
                <a:latin typeface="Montserrat"/>
                <a:ea typeface="Montserrat"/>
                <a:cs typeface="Montserrat"/>
                <a:sym typeface="Montserrat"/>
              </a:rPr>
              <a:t>según último padrón municipal.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5"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220" name="Google Shape;220;p5"/>
          <p:cNvSpPr txBox="1"/>
          <p:nvPr/>
        </p:nvSpPr>
        <p:spPr>
          <a:xfrm>
            <a:off x="1054100" y="2379662"/>
            <a:ext cx="10440900" cy="310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dirty="0">
                <a:solidFill>
                  <a:srgbClr val="5DA21E"/>
                </a:solidFill>
                <a:latin typeface="Montserrat"/>
                <a:ea typeface="Montserrat"/>
                <a:cs typeface="Montserrat"/>
                <a:sym typeface="Montserrat"/>
              </a:rPr>
              <a:t>LÍNEAS DE ACTUACIÓN:</a:t>
            </a:r>
            <a:endParaRPr dirty="0"/>
          </a:p>
          <a:p>
            <a:pPr marL="0" marR="0" lvl="0" indent="-101600" algn="l" rtl="0">
              <a:lnSpc>
                <a:spcPct val="100000"/>
              </a:lnSpc>
              <a:spcBef>
                <a:spcPts val="1200"/>
              </a:spcBef>
              <a:spcAft>
                <a:spcPts val="0"/>
              </a:spcAft>
              <a:buClr>
                <a:schemeClr val="dk1"/>
              </a:buClr>
              <a:buSzPts val="1600"/>
              <a:buFont typeface="Arial"/>
              <a:buChar char="•"/>
            </a:pPr>
            <a:r>
              <a:rPr lang="en-US" sz="1600" b="0" i="0" u="none" dirty="0">
                <a:solidFill>
                  <a:schemeClr val="dk1"/>
                </a:solidFill>
                <a:latin typeface="Montserrat"/>
                <a:ea typeface="Montserrat"/>
                <a:cs typeface="Montserrat"/>
                <a:sym typeface="Montserrat"/>
              </a:rPr>
              <a:t> </a:t>
            </a:r>
            <a:r>
              <a:rPr lang="en-US" sz="1600" b="1" i="0" u="none" dirty="0" err="1">
                <a:solidFill>
                  <a:schemeClr val="dk1"/>
                </a:solidFill>
                <a:latin typeface="Montserrat"/>
                <a:ea typeface="Montserrat"/>
                <a:cs typeface="Montserrat"/>
                <a:sym typeface="Montserrat"/>
              </a:rPr>
              <a:t>Línea</a:t>
            </a:r>
            <a:r>
              <a:rPr lang="en-US" sz="1600" b="1" i="0" u="none" dirty="0">
                <a:solidFill>
                  <a:schemeClr val="dk1"/>
                </a:solidFill>
                <a:latin typeface="Montserrat"/>
                <a:ea typeface="Montserrat"/>
                <a:cs typeface="Montserrat"/>
                <a:sym typeface="Montserrat"/>
              </a:rPr>
              <a:t> 1:</a:t>
            </a:r>
            <a:r>
              <a:rPr lang="en-US" sz="1600" b="0" i="0" u="none" dirty="0">
                <a:solidFill>
                  <a:schemeClr val="dk1"/>
                </a:solidFill>
                <a:latin typeface="Montserrat"/>
                <a:ea typeface="Montserrat"/>
                <a:cs typeface="Montserrat"/>
                <a:sym typeface="Montserrat"/>
              </a:rPr>
              <a:t> </a:t>
            </a:r>
            <a:r>
              <a:rPr lang="en-US" sz="1600" b="0" i="0" u="none" dirty="0" err="1">
                <a:solidFill>
                  <a:schemeClr val="dk1"/>
                </a:solidFill>
                <a:latin typeface="Montserrat"/>
                <a:ea typeface="Montserrat"/>
                <a:cs typeface="Montserrat"/>
                <a:sym typeface="Montserrat"/>
              </a:rPr>
              <a:t>Cooperación</a:t>
            </a:r>
            <a:r>
              <a:rPr lang="en-US" sz="1600" b="0" i="0" u="none" dirty="0">
                <a:solidFill>
                  <a:schemeClr val="dk1"/>
                </a:solidFill>
                <a:latin typeface="Montserrat"/>
                <a:ea typeface="Montserrat"/>
                <a:cs typeface="Montserrat"/>
                <a:sym typeface="Montserrat"/>
              </a:rPr>
              <a:t> para </a:t>
            </a:r>
            <a:r>
              <a:rPr lang="en-US" sz="1600" b="0" i="0" u="none" dirty="0" err="1">
                <a:solidFill>
                  <a:schemeClr val="dk1"/>
                </a:solidFill>
                <a:latin typeface="Montserrat"/>
                <a:ea typeface="Montserrat"/>
                <a:cs typeface="Montserrat"/>
                <a:sym typeface="Montserrat"/>
              </a:rPr>
              <a:t>paliar</a:t>
            </a:r>
            <a:r>
              <a:rPr lang="en-US" sz="1600" b="0" i="0" u="none" dirty="0">
                <a:solidFill>
                  <a:schemeClr val="dk1"/>
                </a:solidFill>
                <a:latin typeface="Montserrat"/>
                <a:ea typeface="Montserrat"/>
                <a:cs typeface="Montserrat"/>
                <a:sym typeface="Montserrat"/>
              </a:rPr>
              <a:t> los </a:t>
            </a:r>
            <a:r>
              <a:rPr lang="en-US" sz="1600" b="0" i="0" u="none" dirty="0" err="1">
                <a:solidFill>
                  <a:schemeClr val="dk1"/>
                </a:solidFill>
                <a:latin typeface="Montserrat"/>
                <a:ea typeface="Montserrat"/>
                <a:cs typeface="Montserrat"/>
                <a:sym typeface="Montserrat"/>
              </a:rPr>
              <a:t>efectos</a:t>
            </a:r>
            <a:r>
              <a:rPr lang="en-US" sz="1600" b="0" i="0" u="none" dirty="0">
                <a:solidFill>
                  <a:schemeClr val="dk1"/>
                </a:solidFill>
                <a:latin typeface="Montserrat"/>
                <a:ea typeface="Montserrat"/>
                <a:cs typeface="Montserrat"/>
                <a:sym typeface="Montserrat"/>
              </a:rPr>
              <a:t> del </a:t>
            </a:r>
            <a:r>
              <a:rPr lang="en-US" sz="1600" b="1" i="0" u="none" dirty="0">
                <a:solidFill>
                  <a:srgbClr val="5DA21E"/>
                </a:solidFill>
                <a:latin typeface="Montserrat"/>
                <a:ea typeface="Montserrat"/>
                <a:cs typeface="Montserrat"/>
                <a:sym typeface="Montserrat"/>
              </a:rPr>
              <a:t>alga </a:t>
            </a:r>
            <a:r>
              <a:rPr lang="en-US" sz="1600" b="1" i="0" u="none" dirty="0" err="1">
                <a:solidFill>
                  <a:srgbClr val="5DA21E"/>
                </a:solidFill>
                <a:latin typeface="Montserrat"/>
                <a:ea typeface="Montserrat"/>
                <a:cs typeface="Montserrat"/>
                <a:sym typeface="Montserrat"/>
              </a:rPr>
              <a:t>invasora</a:t>
            </a:r>
            <a:r>
              <a:rPr lang="en-US" sz="1600" b="1" i="0" u="none" dirty="0">
                <a:solidFill>
                  <a:srgbClr val="5DA21E"/>
                </a:solidFill>
                <a:latin typeface="Montserrat"/>
                <a:ea typeface="Montserrat"/>
                <a:cs typeface="Montserrat"/>
                <a:sym typeface="Montserrat"/>
              </a:rPr>
              <a:t> </a:t>
            </a:r>
            <a:r>
              <a:rPr lang="en-US" sz="1600" b="1" i="1" u="none" dirty="0" err="1">
                <a:solidFill>
                  <a:srgbClr val="5DA21E"/>
                </a:solidFill>
                <a:latin typeface="Montserrat"/>
                <a:ea typeface="Montserrat"/>
                <a:cs typeface="Montserrat"/>
                <a:sym typeface="Montserrat"/>
              </a:rPr>
              <a:t>Rugulopteryx</a:t>
            </a:r>
            <a:r>
              <a:rPr lang="en-US" sz="1600" b="1" i="1" u="none" dirty="0">
                <a:solidFill>
                  <a:srgbClr val="5DA21E"/>
                </a:solidFill>
                <a:latin typeface="Montserrat"/>
                <a:ea typeface="Montserrat"/>
                <a:cs typeface="Montserrat"/>
                <a:sym typeface="Montserrat"/>
              </a:rPr>
              <a:t> </a:t>
            </a:r>
            <a:r>
              <a:rPr lang="en-US" sz="1600" b="1" i="1" u="none" dirty="0" err="1">
                <a:solidFill>
                  <a:srgbClr val="5DA21E"/>
                </a:solidFill>
                <a:latin typeface="Montserrat"/>
                <a:ea typeface="Montserrat"/>
                <a:cs typeface="Montserrat"/>
                <a:sym typeface="Montserrat"/>
              </a:rPr>
              <a:t>okamurae</a:t>
            </a:r>
            <a:r>
              <a:rPr lang="en-US" sz="1600" b="1" i="1" u="none" dirty="0">
                <a:solidFill>
                  <a:srgbClr val="5DA21E"/>
                </a:solidFill>
                <a:latin typeface="Montserrat"/>
                <a:ea typeface="Montserrat"/>
                <a:cs typeface="Montserrat"/>
                <a:sym typeface="Montserrat"/>
              </a:rPr>
              <a:t>.</a:t>
            </a:r>
            <a:endParaRPr dirty="0"/>
          </a:p>
          <a:p>
            <a:pPr marL="0" marR="0" lvl="0" indent="-101600" algn="l" rtl="0">
              <a:lnSpc>
                <a:spcPct val="100000"/>
              </a:lnSpc>
              <a:spcBef>
                <a:spcPts val="1200"/>
              </a:spcBef>
              <a:spcAft>
                <a:spcPts val="0"/>
              </a:spcAft>
              <a:buClr>
                <a:schemeClr val="dk1"/>
              </a:buClr>
              <a:buSzPts val="1600"/>
              <a:buFont typeface="Arial"/>
              <a:buChar char="•"/>
            </a:pPr>
            <a:r>
              <a:rPr lang="en-US" sz="1600" b="0" i="0" u="none" dirty="0">
                <a:solidFill>
                  <a:schemeClr val="dk1"/>
                </a:solidFill>
                <a:latin typeface="Montserrat"/>
                <a:ea typeface="Montserrat"/>
                <a:cs typeface="Montserrat"/>
                <a:sym typeface="Montserrat"/>
              </a:rPr>
              <a:t> </a:t>
            </a:r>
            <a:r>
              <a:rPr lang="en-US" sz="1600" b="1" i="0" u="none" dirty="0" err="1">
                <a:solidFill>
                  <a:schemeClr val="dk1"/>
                </a:solidFill>
                <a:latin typeface="Montserrat"/>
                <a:ea typeface="Montserrat"/>
                <a:cs typeface="Montserrat"/>
                <a:sym typeface="Montserrat"/>
              </a:rPr>
              <a:t>Línea</a:t>
            </a:r>
            <a:r>
              <a:rPr lang="en-US" sz="1600" b="1" i="0" u="none" dirty="0">
                <a:solidFill>
                  <a:schemeClr val="dk1"/>
                </a:solidFill>
                <a:latin typeface="Montserrat"/>
                <a:ea typeface="Montserrat"/>
                <a:cs typeface="Montserrat"/>
                <a:sym typeface="Montserrat"/>
              </a:rPr>
              <a:t> 2</a:t>
            </a:r>
            <a:r>
              <a:rPr lang="en-US" sz="1600" b="0" i="0" u="none" dirty="0">
                <a:solidFill>
                  <a:schemeClr val="dk1"/>
                </a:solidFill>
                <a:latin typeface="Montserrat"/>
                <a:ea typeface="Montserrat"/>
                <a:cs typeface="Montserrat"/>
                <a:sym typeface="Montserrat"/>
              </a:rPr>
              <a:t>: </a:t>
            </a:r>
            <a:r>
              <a:rPr lang="en-US" sz="1600" b="0" i="0" u="none" dirty="0" err="1">
                <a:solidFill>
                  <a:schemeClr val="dk1"/>
                </a:solidFill>
                <a:latin typeface="Montserrat"/>
                <a:ea typeface="Montserrat"/>
                <a:cs typeface="Montserrat"/>
                <a:sym typeface="Montserrat"/>
              </a:rPr>
              <a:t>Cooperación</a:t>
            </a:r>
            <a:r>
              <a:rPr lang="en-US" sz="1600" b="0" i="0" u="none" dirty="0">
                <a:solidFill>
                  <a:schemeClr val="dk1"/>
                </a:solidFill>
                <a:latin typeface="Montserrat"/>
                <a:ea typeface="Montserrat"/>
                <a:cs typeface="Montserrat"/>
                <a:sym typeface="Montserrat"/>
              </a:rPr>
              <a:t> para la </a:t>
            </a:r>
            <a:r>
              <a:rPr lang="en-US" sz="1600" b="0" i="0" u="none" dirty="0" err="1">
                <a:solidFill>
                  <a:schemeClr val="dk1"/>
                </a:solidFill>
                <a:latin typeface="Montserrat"/>
                <a:ea typeface="Montserrat"/>
                <a:cs typeface="Montserrat"/>
                <a:sym typeface="Montserrat"/>
              </a:rPr>
              <a:t>vigilancia</a:t>
            </a:r>
            <a:r>
              <a:rPr lang="en-US" sz="1600" b="0" i="0" u="none" dirty="0">
                <a:solidFill>
                  <a:schemeClr val="dk1"/>
                </a:solidFill>
                <a:latin typeface="Montserrat"/>
                <a:ea typeface="Montserrat"/>
                <a:cs typeface="Montserrat"/>
                <a:sym typeface="Montserrat"/>
              </a:rPr>
              <a:t> y control del </a:t>
            </a:r>
            <a:r>
              <a:rPr lang="en-US" sz="1600" b="1" i="0" u="none" dirty="0">
                <a:solidFill>
                  <a:srgbClr val="5DA21E"/>
                </a:solidFill>
                <a:latin typeface="Montserrat"/>
                <a:ea typeface="Montserrat"/>
                <a:cs typeface="Montserrat"/>
                <a:sym typeface="Montserrat"/>
              </a:rPr>
              <a:t>Virus del </a:t>
            </a:r>
            <a:r>
              <a:rPr lang="en-US" sz="1600" b="1" i="0" u="none" dirty="0" err="1">
                <a:solidFill>
                  <a:srgbClr val="5DA21E"/>
                </a:solidFill>
                <a:latin typeface="Montserrat"/>
                <a:ea typeface="Montserrat"/>
                <a:cs typeface="Montserrat"/>
                <a:sym typeface="Montserrat"/>
              </a:rPr>
              <a:t>Nilo</a:t>
            </a:r>
            <a:r>
              <a:rPr lang="en-US" sz="1600" b="1" i="0" u="none" dirty="0">
                <a:solidFill>
                  <a:srgbClr val="5DA21E"/>
                </a:solidFill>
                <a:latin typeface="Montserrat"/>
                <a:ea typeface="Montserrat"/>
                <a:cs typeface="Montserrat"/>
                <a:sym typeface="Montserrat"/>
              </a:rPr>
              <a:t> Occidental (VNO).</a:t>
            </a:r>
            <a:endParaRPr dirty="0"/>
          </a:p>
          <a:p>
            <a:pPr marL="0" marR="0" lvl="0" indent="-101600" algn="l" rtl="0">
              <a:lnSpc>
                <a:spcPct val="100000"/>
              </a:lnSpc>
              <a:spcBef>
                <a:spcPts val="1200"/>
              </a:spcBef>
              <a:spcAft>
                <a:spcPts val="0"/>
              </a:spcAft>
              <a:buClr>
                <a:schemeClr val="dk1"/>
              </a:buClr>
              <a:buSzPts val="1600"/>
              <a:buFont typeface="Arial"/>
              <a:buChar char="•"/>
            </a:pPr>
            <a:r>
              <a:rPr lang="en-US" sz="1600" b="1" i="0" u="none" dirty="0">
                <a:solidFill>
                  <a:schemeClr val="dk1"/>
                </a:solidFill>
                <a:latin typeface="Montserrat"/>
                <a:ea typeface="Montserrat"/>
                <a:cs typeface="Montserrat"/>
                <a:sym typeface="Montserrat"/>
              </a:rPr>
              <a:t> </a:t>
            </a:r>
            <a:r>
              <a:rPr lang="en-US" sz="1600" b="1" i="0" u="none" dirty="0" err="1">
                <a:solidFill>
                  <a:schemeClr val="dk1"/>
                </a:solidFill>
                <a:latin typeface="Montserrat"/>
                <a:ea typeface="Montserrat"/>
                <a:cs typeface="Montserrat"/>
                <a:sym typeface="Montserrat"/>
              </a:rPr>
              <a:t>Línea</a:t>
            </a:r>
            <a:r>
              <a:rPr lang="en-US" sz="1600" b="1" i="0" u="none" dirty="0">
                <a:solidFill>
                  <a:schemeClr val="dk1"/>
                </a:solidFill>
                <a:latin typeface="Montserrat"/>
                <a:ea typeface="Montserrat"/>
                <a:cs typeface="Montserrat"/>
                <a:sym typeface="Montserrat"/>
              </a:rPr>
              <a:t> 3</a:t>
            </a:r>
            <a:r>
              <a:rPr lang="en-US" sz="1600" b="0" i="0" u="none" dirty="0">
                <a:solidFill>
                  <a:schemeClr val="dk1"/>
                </a:solidFill>
                <a:latin typeface="Montserrat"/>
                <a:ea typeface="Montserrat"/>
                <a:cs typeface="Montserrat"/>
                <a:sym typeface="Montserrat"/>
              </a:rPr>
              <a:t>: </a:t>
            </a:r>
            <a:r>
              <a:rPr lang="en-US" sz="1600" b="0" i="0" u="none" dirty="0" err="1">
                <a:solidFill>
                  <a:schemeClr val="dk1"/>
                </a:solidFill>
                <a:latin typeface="Montserrat"/>
                <a:ea typeface="Montserrat"/>
                <a:cs typeface="Montserrat"/>
                <a:sym typeface="Montserrat"/>
              </a:rPr>
              <a:t>Cooperación</a:t>
            </a:r>
            <a:r>
              <a:rPr lang="en-US" sz="1600" b="0" i="0" u="none" dirty="0">
                <a:solidFill>
                  <a:schemeClr val="dk1"/>
                </a:solidFill>
                <a:latin typeface="Montserrat"/>
                <a:ea typeface="Montserrat"/>
                <a:cs typeface="Montserrat"/>
                <a:sym typeface="Montserrat"/>
              </a:rPr>
              <a:t> en </a:t>
            </a:r>
            <a:r>
              <a:rPr lang="en-US" sz="1600" b="0" i="0" u="none" dirty="0" err="1">
                <a:solidFill>
                  <a:schemeClr val="dk1"/>
                </a:solidFill>
                <a:latin typeface="Montserrat"/>
                <a:ea typeface="Montserrat"/>
                <a:cs typeface="Montserrat"/>
                <a:sym typeface="Montserrat"/>
              </a:rPr>
              <a:t>materia</a:t>
            </a:r>
            <a:r>
              <a:rPr lang="en-US" sz="1600" b="0" i="0" u="none" dirty="0">
                <a:solidFill>
                  <a:schemeClr val="dk1"/>
                </a:solidFill>
                <a:latin typeface="Montserrat"/>
                <a:ea typeface="Montserrat"/>
                <a:cs typeface="Montserrat"/>
                <a:sym typeface="Montserrat"/>
              </a:rPr>
              <a:t> de </a:t>
            </a:r>
            <a:r>
              <a:rPr lang="en-US" sz="1600" b="1" i="0" u="none" dirty="0" err="1">
                <a:solidFill>
                  <a:srgbClr val="5DA21E"/>
                </a:solidFill>
                <a:latin typeface="Montserrat"/>
                <a:ea typeface="Montserrat"/>
                <a:cs typeface="Montserrat"/>
                <a:sym typeface="Montserrat"/>
              </a:rPr>
              <a:t>senderos</a:t>
            </a:r>
            <a:r>
              <a:rPr lang="en-US" sz="1600" b="1" i="0" u="none" dirty="0">
                <a:solidFill>
                  <a:srgbClr val="5DA21E"/>
                </a:solidFill>
                <a:latin typeface="Montserrat"/>
                <a:ea typeface="Montserrat"/>
                <a:cs typeface="Montserrat"/>
                <a:sym typeface="Montserrat"/>
              </a:rPr>
              <a:t> </a:t>
            </a:r>
            <a:r>
              <a:rPr lang="en-US" sz="1600" b="1" i="0" u="none" dirty="0" err="1">
                <a:solidFill>
                  <a:srgbClr val="5DA21E"/>
                </a:solidFill>
                <a:latin typeface="Montserrat"/>
                <a:ea typeface="Montserrat"/>
                <a:cs typeface="Montserrat"/>
                <a:sym typeface="Montserrat"/>
              </a:rPr>
              <a:t>homologados</a:t>
            </a:r>
            <a:r>
              <a:rPr lang="en-US" sz="1600" b="0" i="0" u="none" dirty="0" smtClean="0">
                <a:solidFill>
                  <a:schemeClr val="dk1"/>
                </a:solidFill>
                <a:latin typeface="Montserrat"/>
                <a:ea typeface="Montserrat"/>
                <a:cs typeface="Montserrat"/>
                <a:sym typeface="Montserrat"/>
              </a:rPr>
              <a:t>.</a:t>
            </a:r>
            <a:endParaRPr dirty="0"/>
          </a:p>
          <a:p>
            <a:pPr marL="0" marR="0" lvl="0" indent="-101600" algn="l" rtl="0">
              <a:lnSpc>
                <a:spcPct val="100000"/>
              </a:lnSpc>
              <a:spcBef>
                <a:spcPts val="1200"/>
              </a:spcBef>
              <a:spcAft>
                <a:spcPts val="0"/>
              </a:spcAft>
              <a:buClr>
                <a:schemeClr val="dk1"/>
              </a:buClr>
              <a:buSzPts val="1600"/>
              <a:buFont typeface="Arial"/>
              <a:buChar char="•"/>
            </a:pPr>
            <a:r>
              <a:rPr lang="en-US" sz="1600" b="0" i="0" u="none" dirty="0">
                <a:solidFill>
                  <a:schemeClr val="dk1"/>
                </a:solidFill>
                <a:latin typeface="Montserrat"/>
                <a:ea typeface="Montserrat"/>
                <a:cs typeface="Montserrat"/>
                <a:sym typeface="Montserrat"/>
              </a:rPr>
              <a:t> </a:t>
            </a:r>
            <a:r>
              <a:rPr lang="en-US" sz="1600" b="1" i="0" u="none" dirty="0" err="1">
                <a:solidFill>
                  <a:schemeClr val="dk1"/>
                </a:solidFill>
                <a:latin typeface="Montserrat"/>
                <a:ea typeface="Montserrat"/>
                <a:cs typeface="Montserrat"/>
                <a:sym typeface="Montserrat"/>
              </a:rPr>
              <a:t>Línea</a:t>
            </a:r>
            <a:r>
              <a:rPr lang="en-US" sz="1600" b="1" i="0" u="none" dirty="0">
                <a:solidFill>
                  <a:schemeClr val="dk1"/>
                </a:solidFill>
                <a:latin typeface="Montserrat"/>
                <a:ea typeface="Montserrat"/>
                <a:cs typeface="Montserrat"/>
                <a:sym typeface="Montserrat"/>
              </a:rPr>
              <a:t> 4</a:t>
            </a:r>
            <a:r>
              <a:rPr lang="en-US" sz="1600" b="0" i="0" u="none" dirty="0">
                <a:solidFill>
                  <a:schemeClr val="dk1"/>
                </a:solidFill>
                <a:latin typeface="Montserrat"/>
                <a:ea typeface="Montserrat"/>
                <a:cs typeface="Montserrat"/>
                <a:sym typeface="Montserrat"/>
              </a:rPr>
              <a:t>: </a:t>
            </a:r>
            <a:r>
              <a:rPr lang="en-US" sz="1600" b="0" i="0" u="none" dirty="0" err="1">
                <a:solidFill>
                  <a:schemeClr val="dk1"/>
                </a:solidFill>
                <a:latin typeface="Montserrat"/>
                <a:ea typeface="Montserrat"/>
                <a:cs typeface="Montserrat"/>
                <a:sym typeface="Montserrat"/>
              </a:rPr>
              <a:t>Cooperación</a:t>
            </a:r>
            <a:r>
              <a:rPr lang="en-US" sz="1600" b="0" i="0" u="none" dirty="0">
                <a:solidFill>
                  <a:schemeClr val="dk1"/>
                </a:solidFill>
                <a:latin typeface="Montserrat"/>
                <a:ea typeface="Montserrat"/>
                <a:cs typeface="Montserrat"/>
                <a:sym typeface="Montserrat"/>
              </a:rPr>
              <a:t> en </a:t>
            </a:r>
            <a:r>
              <a:rPr lang="en-US" sz="1600" b="0" i="0" u="none" dirty="0" err="1">
                <a:solidFill>
                  <a:schemeClr val="dk1"/>
                </a:solidFill>
                <a:latin typeface="Montserrat"/>
                <a:ea typeface="Montserrat"/>
                <a:cs typeface="Montserrat"/>
                <a:sym typeface="Montserrat"/>
              </a:rPr>
              <a:t>materia</a:t>
            </a:r>
            <a:r>
              <a:rPr lang="en-US" sz="1600" b="0" i="0" u="none" dirty="0">
                <a:solidFill>
                  <a:schemeClr val="dk1"/>
                </a:solidFill>
                <a:latin typeface="Montserrat"/>
                <a:ea typeface="Montserrat"/>
                <a:cs typeface="Montserrat"/>
                <a:sym typeface="Montserrat"/>
              </a:rPr>
              <a:t> de </a:t>
            </a:r>
            <a:r>
              <a:rPr lang="en-US" sz="1600" b="1" i="0" u="none" dirty="0" err="1">
                <a:solidFill>
                  <a:srgbClr val="5DA21E"/>
                </a:solidFill>
                <a:latin typeface="Montserrat"/>
                <a:ea typeface="Montserrat"/>
                <a:cs typeface="Montserrat"/>
                <a:sym typeface="Montserrat"/>
              </a:rPr>
              <a:t>medio</a:t>
            </a:r>
            <a:r>
              <a:rPr lang="en-US" sz="1600" b="1" i="0" u="none" dirty="0">
                <a:solidFill>
                  <a:srgbClr val="5DA21E"/>
                </a:solidFill>
                <a:latin typeface="Montserrat"/>
                <a:ea typeface="Montserrat"/>
                <a:cs typeface="Montserrat"/>
                <a:sym typeface="Montserrat"/>
              </a:rPr>
              <a:t> </a:t>
            </a:r>
            <a:r>
              <a:rPr lang="en-US" sz="1600" b="1" i="0" u="none" dirty="0" err="1">
                <a:solidFill>
                  <a:srgbClr val="5DA21E"/>
                </a:solidFill>
                <a:latin typeface="Montserrat"/>
                <a:ea typeface="Montserrat"/>
                <a:cs typeface="Montserrat"/>
                <a:sym typeface="Montserrat"/>
              </a:rPr>
              <a:t>ambiente</a:t>
            </a:r>
            <a:r>
              <a:rPr lang="en-US" sz="1600" b="1" i="0" u="none" dirty="0">
                <a:solidFill>
                  <a:srgbClr val="5DA21E"/>
                </a:solidFill>
                <a:latin typeface="Montserrat"/>
                <a:ea typeface="Montserrat"/>
                <a:cs typeface="Montserrat"/>
                <a:sym typeface="Montserrat"/>
              </a:rPr>
              <a:t>, </a:t>
            </a:r>
            <a:r>
              <a:rPr lang="en-US" sz="1600" b="1" i="0" u="none" dirty="0" err="1">
                <a:solidFill>
                  <a:srgbClr val="5DA21E"/>
                </a:solidFill>
                <a:latin typeface="Montserrat"/>
                <a:ea typeface="Montserrat"/>
                <a:cs typeface="Montserrat"/>
                <a:sym typeface="Montserrat"/>
              </a:rPr>
              <a:t>prevención</a:t>
            </a:r>
            <a:r>
              <a:rPr lang="en-US" sz="1600" b="1" i="0" u="none" dirty="0">
                <a:solidFill>
                  <a:srgbClr val="5DA21E"/>
                </a:solidFill>
                <a:latin typeface="Montserrat"/>
                <a:ea typeface="Montserrat"/>
                <a:cs typeface="Montserrat"/>
                <a:sym typeface="Montserrat"/>
              </a:rPr>
              <a:t> </a:t>
            </a:r>
            <a:r>
              <a:rPr lang="en-US" sz="1600" b="1" i="0" u="none" dirty="0" err="1">
                <a:solidFill>
                  <a:srgbClr val="5DA21E"/>
                </a:solidFill>
                <a:latin typeface="Montserrat"/>
                <a:ea typeface="Montserrat"/>
                <a:cs typeface="Montserrat"/>
                <a:sym typeface="Montserrat"/>
              </a:rPr>
              <a:t>ambiental</a:t>
            </a:r>
            <a:r>
              <a:rPr lang="en-US" sz="1600" b="1" i="0" u="none" dirty="0">
                <a:solidFill>
                  <a:srgbClr val="5DA21E"/>
                </a:solidFill>
                <a:latin typeface="Montserrat"/>
                <a:ea typeface="Montserrat"/>
                <a:cs typeface="Montserrat"/>
                <a:sym typeface="Montserrat"/>
              </a:rPr>
              <a:t>, </a:t>
            </a:r>
            <a:r>
              <a:rPr lang="en-US" sz="1600" b="1" i="0" u="none" dirty="0" err="1">
                <a:solidFill>
                  <a:srgbClr val="5DA21E"/>
                </a:solidFill>
                <a:latin typeface="Montserrat"/>
                <a:ea typeface="Montserrat"/>
                <a:cs typeface="Montserrat"/>
                <a:sym typeface="Montserrat"/>
              </a:rPr>
              <a:t>cambio</a:t>
            </a:r>
            <a:r>
              <a:rPr lang="en-US" sz="1600" b="1" i="0" u="none" dirty="0">
                <a:solidFill>
                  <a:srgbClr val="5DA21E"/>
                </a:solidFill>
                <a:latin typeface="Montserrat"/>
                <a:ea typeface="Montserrat"/>
                <a:cs typeface="Montserrat"/>
                <a:sym typeface="Montserrat"/>
              </a:rPr>
              <a:t> </a:t>
            </a:r>
            <a:r>
              <a:rPr lang="en-US" sz="1600" b="1" i="0" u="none" dirty="0" err="1">
                <a:solidFill>
                  <a:srgbClr val="5DA21E"/>
                </a:solidFill>
                <a:latin typeface="Montserrat"/>
                <a:ea typeface="Montserrat"/>
                <a:cs typeface="Montserrat"/>
                <a:sym typeface="Montserrat"/>
              </a:rPr>
              <a:t>climático</a:t>
            </a:r>
            <a:r>
              <a:rPr lang="en-US" sz="1600" b="1" i="0" u="none" dirty="0">
                <a:solidFill>
                  <a:srgbClr val="5DA21E"/>
                </a:solidFill>
                <a:latin typeface="Montserrat"/>
                <a:ea typeface="Montserrat"/>
                <a:cs typeface="Montserrat"/>
                <a:sym typeface="Montserrat"/>
              </a:rPr>
              <a:t>, </a:t>
            </a:r>
            <a:r>
              <a:rPr lang="en-US" sz="1600" b="1" i="0" u="none" dirty="0" err="1">
                <a:solidFill>
                  <a:srgbClr val="5DA21E"/>
                </a:solidFill>
                <a:latin typeface="Montserrat"/>
                <a:ea typeface="Montserrat"/>
                <a:cs typeface="Montserrat"/>
                <a:sym typeface="Montserrat"/>
              </a:rPr>
              <a:t>economía</a:t>
            </a:r>
            <a:r>
              <a:rPr lang="en-US" sz="1600" b="1" i="0" u="none" dirty="0">
                <a:solidFill>
                  <a:srgbClr val="5DA21E"/>
                </a:solidFill>
                <a:latin typeface="Montserrat"/>
                <a:ea typeface="Montserrat"/>
                <a:cs typeface="Montserrat"/>
                <a:sym typeface="Montserrat"/>
              </a:rPr>
              <a:t> circular, </a:t>
            </a:r>
            <a:r>
              <a:rPr lang="en-US" sz="1600" b="1" i="0" u="none" dirty="0" err="1">
                <a:solidFill>
                  <a:srgbClr val="5DA21E"/>
                </a:solidFill>
                <a:latin typeface="Montserrat"/>
                <a:ea typeface="Montserrat"/>
                <a:cs typeface="Montserrat"/>
                <a:sym typeface="Montserrat"/>
              </a:rPr>
              <a:t>salud</a:t>
            </a:r>
            <a:r>
              <a:rPr lang="en-US" sz="1600" b="1" i="0" u="none" dirty="0">
                <a:solidFill>
                  <a:srgbClr val="5DA21E"/>
                </a:solidFill>
                <a:latin typeface="Montserrat"/>
                <a:ea typeface="Montserrat"/>
                <a:cs typeface="Montserrat"/>
                <a:sym typeface="Montserrat"/>
              </a:rPr>
              <a:t> </a:t>
            </a:r>
            <a:r>
              <a:rPr lang="en-US" sz="1600" b="1" i="0" u="none" dirty="0" err="1">
                <a:solidFill>
                  <a:srgbClr val="5DA21E"/>
                </a:solidFill>
                <a:latin typeface="Montserrat"/>
                <a:ea typeface="Montserrat"/>
                <a:cs typeface="Montserrat"/>
                <a:sym typeface="Montserrat"/>
              </a:rPr>
              <a:t>ambiental</a:t>
            </a:r>
            <a:r>
              <a:rPr lang="en-US" sz="1600" b="1" i="0" u="none" dirty="0">
                <a:solidFill>
                  <a:srgbClr val="5DA21E"/>
                </a:solidFill>
                <a:latin typeface="Montserrat"/>
                <a:ea typeface="Montserrat"/>
                <a:cs typeface="Montserrat"/>
                <a:sym typeface="Montserrat"/>
              </a:rPr>
              <a:t> y </a:t>
            </a:r>
            <a:r>
              <a:rPr lang="en-US" sz="1600" b="1" i="0" u="none" dirty="0" err="1">
                <a:solidFill>
                  <a:srgbClr val="5DA21E"/>
                </a:solidFill>
                <a:latin typeface="Montserrat"/>
                <a:ea typeface="Montserrat"/>
                <a:cs typeface="Montserrat"/>
                <a:sym typeface="Montserrat"/>
              </a:rPr>
              <a:t>bienestar</a:t>
            </a:r>
            <a:r>
              <a:rPr lang="en-US" sz="1600" b="1" i="0" u="none" dirty="0">
                <a:solidFill>
                  <a:srgbClr val="5DA21E"/>
                </a:solidFill>
                <a:latin typeface="Montserrat"/>
                <a:ea typeface="Montserrat"/>
                <a:cs typeface="Montserrat"/>
                <a:sym typeface="Montserrat"/>
              </a:rPr>
              <a:t> animal</a:t>
            </a:r>
            <a:r>
              <a:rPr lang="en-US" sz="1600" b="1" dirty="0">
                <a:solidFill>
                  <a:srgbClr val="5DA21E"/>
                </a:solidFill>
                <a:latin typeface="Montserrat"/>
                <a:ea typeface="Montserrat"/>
                <a:cs typeface="Montserrat"/>
                <a:sym typeface="Montserrat"/>
              </a:rPr>
              <a:t>,</a:t>
            </a:r>
            <a:r>
              <a:rPr lang="en-US" sz="1600" dirty="0">
                <a:solidFill>
                  <a:schemeClr val="dk1"/>
                </a:solidFill>
                <a:latin typeface="Montserrat"/>
                <a:ea typeface="Montserrat"/>
                <a:cs typeface="Montserrat"/>
                <a:sym typeface="Montserrat"/>
              </a:rPr>
              <a:t> </a:t>
            </a:r>
            <a:r>
              <a:rPr lang="en-US" sz="1600" dirty="0">
                <a:solidFill>
                  <a:srgbClr val="0000FF"/>
                </a:solidFill>
                <a:latin typeface="Montserrat"/>
                <a:ea typeface="Montserrat"/>
                <a:cs typeface="Montserrat"/>
                <a:sym typeface="Montserrat"/>
              </a:rPr>
              <a:t>y</a:t>
            </a:r>
            <a:r>
              <a:rPr lang="en-US" sz="1600" b="1" dirty="0">
                <a:solidFill>
                  <a:srgbClr val="0000FF"/>
                </a:solidFill>
                <a:latin typeface="Montserrat"/>
                <a:ea typeface="Montserrat"/>
                <a:cs typeface="Montserrat"/>
                <a:sym typeface="Montserrat"/>
              </a:rPr>
              <a:t> </a:t>
            </a:r>
            <a:r>
              <a:rPr lang="en-US" sz="1600" dirty="0" err="1">
                <a:solidFill>
                  <a:srgbClr val="0000FF"/>
                </a:solidFill>
                <a:latin typeface="Montserrat"/>
                <a:ea typeface="Montserrat"/>
                <a:cs typeface="Montserrat"/>
                <a:sym typeface="Montserrat"/>
              </a:rPr>
              <a:t>actuaciones</a:t>
            </a:r>
            <a:r>
              <a:rPr lang="en-US" sz="1600" dirty="0">
                <a:solidFill>
                  <a:srgbClr val="0000FF"/>
                </a:solidFill>
                <a:latin typeface="Montserrat"/>
                <a:ea typeface="Montserrat"/>
                <a:cs typeface="Montserrat"/>
                <a:sym typeface="Montserrat"/>
              </a:rPr>
              <a:t> </a:t>
            </a:r>
            <a:r>
              <a:rPr lang="en-US" sz="1600" dirty="0" err="1">
                <a:solidFill>
                  <a:srgbClr val="0000FF"/>
                </a:solidFill>
                <a:latin typeface="Montserrat"/>
                <a:ea typeface="Montserrat"/>
                <a:cs typeface="Montserrat"/>
                <a:sym typeface="Montserrat"/>
              </a:rPr>
              <a:t>integrales</a:t>
            </a:r>
            <a:r>
              <a:rPr lang="en-US" sz="1600" dirty="0">
                <a:solidFill>
                  <a:srgbClr val="0000FF"/>
                </a:solidFill>
                <a:latin typeface="Montserrat"/>
                <a:ea typeface="Montserrat"/>
                <a:cs typeface="Montserrat"/>
                <a:sym typeface="Montserrat"/>
              </a:rPr>
              <a:t> de </a:t>
            </a:r>
            <a:r>
              <a:rPr lang="en-US" sz="1600" dirty="0" err="1">
                <a:solidFill>
                  <a:srgbClr val="0000FF"/>
                </a:solidFill>
                <a:latin typeface="Montserrat"/>
                <a:ea typeface="Montserrat"/>
                <a:cs typeface="Montserrat"/>
                <a:sym typeface="Montserrat"/>
              </a:rPr>
              <a:t>revitalización</a:t>
            </a:r>
            <a:r>
              <a:rPr lang="en-US" sz="1600" dirty="0">
                <a:solidFill>
                  <a:srgbClr val="0000FF"/>
                </a:solidFill>
                <a:latin typeface="Montserrat"/>
                <a:ea typeface="Montserrat"/>
                <a:cs typeface="Montserrat"/>
                <a:sym typeface="Montserrat"/>
              </a:rPr>
              <a:t> de </a:t>
            </a:r>
            <a:r>
              <a:rPr lang="en-US" sz="1600" dirty="0" err="1">
                <a:solidFill>
                  <a:srgbClr val="0000FF"/>
                </a:solidFill>
                <a:latin typeface="Montserrat"/>
                <a:ea typeface="Montserrat"/>
                <a:cs typeface="Montserrat"/>
                <a:sym typeface="Montserrat"/>
              </a:rPr>
              <a:t>espacios</a:t>
            </a:r>
            <a:r>
              <a:rPr lang="en-US" sz="1600" dirty="0">
                <a:solidFill>
                  <a:srgbClr val="0000FF"/>
                </a:solidFill>
                <a:latin typeface="Montserrat"/>
                <a:ea typeface="Montserrat"/>
                <a:cs typeface="Montserrat"/>
                <a:sym typeface="Montserrat"/>
              </a:rPr>
              <a:t> </a:t>
            </a:r>
            <a:r>
              <a:rPr lang="en-US" sz="1600" dirty="0" err="1">
                <a:solidFill>
                  <a:srgbClr val="0000FF"/>
                </a:solidFill>
                <a:latin typeface="Montserrat"/>
                <a:ea typeface="Montserrat"/>
                <a:cs typeface="Montserrat"/>
                <a:sym typeface="Montserrat"/>
              </a:rPr>
              <a:t>públicos</a:t>
            </a:r>
            <a:r>
              <a:rPr lang="en-US" sz="1600" dirty="0">
                <a:solidFill>
                  <a:srgbClr val="0000FF"/>
                </a:solidFill>
                <a:latin typeface="Montserrat"/>
                <a:ea typeface="Montserrat"/>
                <a:cs typeface="Montserrat"/>
                <a:sym typeface="Montserrat"/>
              </a:rPr>
              <a:t> (</a:t>
            </a:r>
            <a:r>
              <a:rPr lang="en-US" sz="1600" b="1" dirty="0">
                <a:solidFill>
                  <a:srgbClr val="0000FF"/>
                </a:solidFill>
                <a:latin typeface="Montserrat"/>
                <a:ea typeface="Montserrat"/>
                <a:cs typeface="Montserrat"/>
                <a:sym typeface="Montserrat"/>
              </a:rPr>
              <a:t>AIRE</a:t>
            </a:r>
            <a:r>
              <a:rPr lang="en-US" sz="1600" dirty="0">
                <a:solidFill>
                  <a:srgbClr val="0000FF"/>
                </a:solidFill>
                <a:latin typeface="Montserrat"/>
                <a:ea typeface="Montserrat"/>
                <a:cs typeface="Montserrat"/>
                <a:sym typeface="Montserrat"/>
              </a:rPr>
              <a:t>).</a:t>
            </a:r>
            <a:endParaRPr dirty="0">
              <a:solidFill>
                <a:srgbClr val="0000FF"/>
              </a:solidFill>
            </a:endParaRPr>
          </a:p>
          <a:p>
            <a:pPr marL="0" marR="0" lvl="0" indent="-101600" algn="l" rtl="0">
              <a:lnSpc>
                <a:spcPct val="100000"/>
              </a:lnSpc>
              <a:spcBef>
                <a:spcPts val="1200"/>
              </a:spcBef>
              <a:spcAft>
                <a:spcPts val="0"/>
              </a:spcAft>
              <a:buClr>
                <a:schemeClr val="dk1"/>
              </a:buClr>
              <a:buSzPts val="1600"/>
              <a:buFont typeface="Arial"/>
              <a:buChar char="•"/>
            </a:pPr>
            <a:r>
              <a:rPr lang="en-US" sz="1600" b="0" i="0" u="none" dirty="0">
                <a:solidFill>
                  <a:schemeClr val="dk1"/>
                </a:solidFill>
                <a:latin typeface="Montserrat"/>
                <a:ea typeface="Montserrat"/>
                <a:cs typeface="Montserrat"/>
                <a:sym typeface="Montserrat"/>
              </a:rPr>
              <a:t> </a:t>
            </a:r>
            <a:r>
              <a:rPr lang="en-US" sz="1600" b="1" i="0" u="none" dirty="0" err="1">
                <a:solidFill>
                  <a:schemeClr val="dk1"/>
                </a:solidFill>
                <a:latin typeface="Montserrat"/>
                <a:ea typeface="Montserrat"/>
                <a:cs typeface="Montserrat"/>
                <a:sym typeface="Montserrat"/>
              </a:rPr>
              <a:t>Línea</a:t>
            </a:r>
            <a:r>
              <a:rPr lang="en-US" sz="1600" b="1" i="0" u="none" dirty="0">
                <a:solidFill>
                  <a:schemeClr val="dk1"/>
                </a:solidFill>
                <a:latin typeface="Montserrat"/>
                <a:ea typeface="Montserrat"/>
                <a:cs typeface="Montserrat"/>
                <a:sym typeface="Montserrat"/>
              </a:rPr>
              <a:t> 5</a:t>
            </a:r>
            <a:r>
              <a:rPr lang="en-US" sz="1600" b="0" i="0" u="none" dirty="0">
                <a:solidFill>
                  <a:schemeClr val="dk1"/>
                </a:solidFill>
                <a:latin typeface="Montserrat"/>
                <a:ea typeface="Montserrat"/>
                <a:cs typeface="Montserrat"/>
                <a:sym typeface="Montserrat"/>
              </a:rPr>
              <a:t>: </a:t>
            </a:r>
            <a:r>
              <a:rPr lang="en-US" sz="1600" b="0" i="0" u="none" dirty="0" err="1">
                <a:solidFill>
                  <a:schemeClr val="dk1"/>
                </a:solidFill>
                <a:latin typeface="Montserrat"/>
                <a:ea typeface="Montserrat"/>
                <a:cs typeface="Montserrat"/>
                <a:sym typeface="Montserrat"/>
              </a:rPr>
              <a:t>Inversiones</a:t>
            </a:r>
            <a:r>
              <a:rPr lang="en-US" sz="1600" b="0" i="0" u="none" dirty="0">
                <a:solidFill>
                  <a:schemeClr val="dk1"/>
                </a:solidFill>
                <a:latin typeface="Montserrat"/>
                <a:ea typeface="Montserrat"/>
                <a:cs typeface="Montserrat"/>
                <a:sym typeface="Montserrat"/>
              </a:rPr>
              <a:t> para un desarrollo </a:t>
            </a:r>
            <a:r>
              <a:rPr lang="en-US" sz="1600" b="0" i="0" u="none" dirty="0" err="1">
                <a:solidFill>
                  <a:schemeClr val="dk1"/>
                </a:solidFill>
                <a:latin typeface="Montserrat"/>
                <a:ea typeface="Montserrat"/>
                <a:cs typeface="Montserrat"/>
                <a:sym typeface="Montserrat"/>
              </a:rPr>
              <a:t>energético</a:t>
            </a:r>
            <a:r>
              <a:rPr lang="en-US" sz="1600" b="0" i="0" u="none" dirty="0">
                <a:solidFill>
                  <a:schemeClr val="dk1"/>
                </a:solidFill>
                <a:latin typeface="Montserrat"/>
                <a:ea typeface="Montserrat"/>
                <a:cs typeface="Montserrat"/>
                <a:sym typeface="Montserrat"/>
              </a:rPr>
              <a:t> </a:t>
            </a:r>
            <a:r>
              <a:rPr lang="en-US" sz="1600" b="0" i="0" u="none" dirty="0" err="1">
                <a:solidFill>
                  <a:schemeClr val="dk1"/>
                </a:solidFill>
                <a:latin typeface="Montserrat"/>
                <a:ea typeface="Montserrat"/>
                <a:cs typeface="Montserrat"/>
                <a:sym typeface="Montserrat"/>
              </a:rPr>
              <a:t>sostenible</a:t>
            </a:r>
            <a:r>
              <a:rPr lang="en-US" sz="1600" b="0" i="0" u="none" dirty="0">
                <a:solidFill>
                  <a:schemeClr val="dk1"/>
                </a:solidFill>
                <a:latin typeface="Montserrat"/>
                <a:ea typeface="Montserrat"/>
                <a:cs typeface="Montserrat"/>
                <a:sym typeface="Montserrat"/>
              </a:rPr>
              <a:t> e </a:t>
            </a:r>
            <a:r>
              <a:rPr lang="en-US" sz="1600" b="0" i="0" u="none" dirty="0" err="1">
                <a:solidFill>
                  <a:schemeClr val="dk1"/>
                </a:solidFill>
                <a:latin typeface="Montserrat"/>
                <a:ea typeface="Montserrat"/>
                <a:cs typeface="Montserrat"/>
                <a:sym typeface="Montserrat"/>
              </a:rPr>
              <a:t>impulso</a:t>
            </a:r>
            <a:r>
              <a:rPr lang="en-US" sz="1600" b="0" i="0" u="none" dirty="0">
                <a:solidFill>
                  <a:schemeClr val="dk1"/>
                </a:solidFill>
                <a:latin typeface="Montserrat"/>
                <a:ea typeface="Montserrat"/>
                <a:cs typeface="Montserrat"/>
                <a:sym typeface="Montserrat"/>
              </a:rPr>
              <a:t> a la </a:t>
            </a:r>
            <a:r>
              <a:rPr lang="en-US" sz="1600" b="0" i="0" u="none" dirty="0" err="1">
                <a:solidFill>
                  <a:schemeClr val="dk1"/>
                </a:solidFill>
                <a:latin typeface="Montserrat"/>
                <a:ea typeface="Montserrat"/>
                <a:cs typeface="Montserrat"/>
                <a:sym typeface="Montserrat"/>
              </a:rPr>
              <a:t>movilidad</a:t>
            </a:r>
            <a:r>
              <a:rPr lang="en-US" sz="1600" b="0" i="0" u="none" dirty="0">
                <a:solidFill>
                  <a:schemeClr val="dk1"/>
                </a:solidFill>
                <a:latin typeface="Montserrat"/>
                <a:ea typeface="Montserrat"/>
                <a:cs typeface="Montserrat"/>
                <a:sym typeface="Montserrat"/>
              </a:rPr>
              <a:t> de </a:t>
            </a:r>
            <a:r>
              <a:rPr lang="en-US" sz="1600" b="0" i="0" u="none" dirty="0" err="1">
                <a:solidFill>
                  <a:schemeClr val="dk1"/>
                </a:solidFill>
                <a:latin typeface="Montserrat"/>
                <a:ea typeface="Montserrat"/>
                <a:cs typeface="Montserrat"/>
                <a:sym typeface="Montserrat"/>
              </a:rPr>
              <a:t>vehículos</a:t>
            </a:r>
            <a:r>
              <a:rPr lang="en-US" sz="1600" b="0" i="0" u="none" dirty="0">
                <a:solidFill>
                  <a:schemeClr val="dk1"/>
                </a:solidFill>
                <a:latin typeface="Montserrat"/>
                <a:ea typeface="Montserrat"/>
                <a:cs typeface="Montserrat"/>
                <a:sym typeface="Montserrat"/>
              </a:rPr>
              <a:t> </a:t>
            </a:r>
            <a:r>
              <a:rPr lang="en-US" sz="1600" b="0" i="0" u="none" dirty="0" err="1">
                <a:solidFill>
                  <a:schemeClr val="dk1"/>
                </a:solidFill>
                <a:latin typeface="Montserrat"/>
                <a:ea typeface="Montserrat"/>
                <a:cs typeface="Montserrat"/>
                <a:sym typeface="Montserrat"/>
              </a:rPr>
              <a:t>eléctricos</a:t>
            </a:r>
            <a:r>
              <a:rPr lang="en-US" sz="1600" b="0" i="0" u="none" dirty="0">
                <a:solidFill>
                  <a:schemeClr val="dk1"/>
                </a:solidFill>
                <a:latin typeface="Montserrat"/>
                <a:ea typeface="Montserrat"/>
                <a:cs typeface="Montserrat"/>
                <a:sym typeface="Montserrat"/>
              </a:rPr>
              <a:t> y </a:t>
            </a:r>
            <a:r>
              <a:rPr lang="en-US" sz="1600" b="0" i="0" u="none" dirty="0" err="1">
                <a:solidFill>
                  <a:schemeClr val="dk1"/>
                </a:solidFill>
                <a:latin typeface="Montserrat"/>
                <a:ea typeface="Montserrat"/>
                <a:cs typeface="Montserrat"/>
                <a:sym typeface="Montserrat"/>
              </a:rPr>
              <a:t>apoyo</a:t>
            </a:r>
            <a:r>
              <a:rPr lang="en-US" sz="1600" b="0" i="0" u="none" dirty="0">
                <a:solidFill>
                  <a:schemeClr val="dk1"/>
                </a:solidFill>
                <a:latin typeface="Montserrat"/>
                <a:ea typeface="Montserrat"/>
                <a:cs typeface="Montserrat"/>
                <a:sym typeface="Montserrat"/>
              </a:rPr>
              <a:t> para la </a:t>
            </a:r>
            <a:r>
              <a:rPr lang="en-US" sz="1600" b="0" i="0" u="none" dirty="0" err="1">
                <a:solidFill>
                  <a:schemeClr val="dk1"/>
                </a:solidFill>
                <a:latin typeface="Montserrat"/>
                <a:ea typeface="Montserrat"/>
                <a:cs typeface="Montserrat"/>
                <a:sym typeface="Montserrat"/>
              </a:rPr>
              <a:t>recarga</a:t>
            </a:r>
            <a:r>
              <a:rPr lang="en-US" sz="1600" b="0" i="0" u="none" dirty="0">
                <a:solidFill>
                  <a:schemeClr val="dk1"/>
                </a:solidFill>
                <a:latin typeface="Montserrat"/>
                <a:ea typeface="Montserrat"/>
                <a:cs typeface="Montserrat"/>
                <a:sym typeface="Montserrat"/>
              </a:rPr>
              <a:t> de </a:t>
            </a:r>
            <a:r>
              <a:rPr lang="en-US" sz="1600" b="0" i="0" u="none" dirty="0" err="1">
                <a:solidFill>
                  <a:schemeClr val="dk1"/>
                </a:solidFill>
                <a:latin typeface="Montserrat"/>
                <a:ea typeface="Montserrat"/>
                <a:cs typeface="Montserrat"/>
                <a:sym typeface="Montserrat"/>
              </a:rPr>
              <a:t>vehículos</a:t>
            </a:r>
            <a:r>
              <a:rPr lang="en-US" sz="1600" b="0" i="0" u="none" dirty="0">
                <a:solidFill>
                  <a:schemeClr val="dk1"/>
                </a:solidFill>
                <a:latin typeface="Montserrat"/>
                <a:ea typeface="Montserrat"/>
                <a:cs typeface="Montserrat"/>
                <a:sym typeface="Montserrat"/>
              </a:rPr>
              <a:t> </a:t>
            </a:r>
            <a:r>
              <a:rPr lang="en-US" sz="1600" b="0" i="0" u="none" dirty="0" err="1">
                <a:solidFill>
                  <a:schemeClr val="dk1"/>
                </a:solidFill>
                <a:latin typeface="Montserrat"/>
                <a:ea typeface="Montserrat"/>
                <a:cs typeface="Montserrat"/>
                <a:sym typeface="Montserrat"/>
              </a:rPr>
              <a:t>eléctricos</a:t>
            </a:r>
            <a:r>
              <a:rPr lang="en-US" sz="1600" b="0" i="0" u="none" dirty="0">
                <a:solidFill>
                  <a:schemeClr val="dk1"/>
                </a:solidFill>
                <a:latin typeface="Montserrat"/>
                <a:ea typeface="Montserrat"/>
                <a:cs typeface="Montserrat"/>
                <a:sym typeface="Montserrat"/>
              </a:rPr>
              <a:t> (</a:t>
            </a:r>
            <a:r>
              <a:rPr lang="en-US" sz="1600" b="1" i="0" u="none" dirty="0">
                <a:solidFill>
                  <a:srgbClr val="5DA21E"/>
                </a:solidFill>
                <a:latin typeface="Montserrat"/>
                <a:ea typeface="Montserrat"/>
                <a:cs typeface="Montserrat"/>
                <a:sym typeface="Montserrat"/>
              </a:rPr>
              <a:t>PROINDES</a:t>
            </a:r>
            <a:r>
              <a:rPr lang="en-US" sz="1600" b="0" i="0" u="none" dirty="0">
                <a:solidFill>
                  <a:schemeClr val="dk1"/>
                </a:solidFill>
                <a:latin typeface="Montserrat"/>
                <a:ea typeface="Montserrat"/>
                <a:cs typeface="Montserrat"/>
                <a:sym typeface="Montserrat"/>
              </a:rPr>
              <a:t>).</a:t>
            </a:r>
            <a:endParaRPr dirty="0"/>
          </a:p>
        </p:txBody>
      </p:sp>
      <p:sp>
        <p:nvSpPr>
          <p:cNvPr id="221" name="Google Shape;221;p5"/>
          <p:cNvSpPr txBox="1"/>
          <p:nvPr/>
        </p:nvSpPr>
        <p:spPr>
          <a:xfrm>
            <a:off x="0" y="1196975"/>
            <a:ext cx="12190412" cy="7191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Plan Integral del Área de Transición Ecológica 202</a:t>
            </a:r>
            <a:r>
              <a:rPr lang="en-US" sz="2800" b="1">
                <a:solidFill>
                  <a:srgbClr val="5DA21E"/>
                </a:solidFill>
                <a:latin typeface="Montserrat"/>
                <a:ea typeface="Montserrat"/>
                <a:cs typeface="Montserrat"/>
                <a:sym typeface="Montserrat"/>
              </a:rPr>
              <a:t>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6"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227" name="Google Shape;227;p6"/>
          <p:cNvSpPr txBox="1">
            <a:spLocks noGrp="1"/>
          </p:cNvSpPr>
          <p:nvPr>
            <p:ph type="title"/>
          </p:nvPr>
        </p:nvSpPr>
        <p:spPr>
          <a:xfrm>
            <a:off x="0" y="1196975"/>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Plan Integral del Área de Transición Ecológica 202</a:t>
            </a:r>
            <a:r>
              <a:rPr lang="en-US" sz="2800" b="1">
                <a:solidFill>
                  <a:srgbClr val="5DA21E"/>
                </a:solidFill>
                <a:latin typeface="Montserrat"/>
                <a:ea typeface="Montserrat"/>
                <a:cs typeface="Montserrat"/>
                <a:sym typeface="Montserrat"/>
              </a:rPr>
              <a:t>6</a:t>
            </a:r>
            <a:endParaRPr/>
          </a:p>
        </p:txBody>
      </p:sp>
      <p:cxnSp>
        <p:nvCxnSpPr>
          <p:cNvPr id="228" name="Google Shape;228;p6"/>
          <p:cNvCxnSpPr/>
          <p:nvPr/>
        </p:nvCxnSpPr>
        <p:spPr>
          <a:xfrm rot="10800000">
            <a:off x="1487487" y="1989137"/>
            <a:ext cx="9288462" cy="0"/>
          </a:xfrm>
          <a:prstGeom prst="straightConnector1">
            <a:avLst/>
          </a:prstGeom>
          <a:noFill/>
          <a:ln w="9525" cap="flat" cmpd="sng">
            <a:solidFill>
              <a:srgbClr val="FFCC00"/>
            </a:solidFill>
            <a:prstDash val="solid"/>
            <a:miter lim="800000"/>
            <a:headEnd type="none" w="med" len="med"/>
            <a:tailEnd type="none" w="med" len="med"/>
          </a:ln>
        </p:spPr>
      </p:cxnSp>
      <p:cxnSp>
        <p:nvCxnSpPr>
          <p:cNvPr id="229" name="Google Shape;229;p6"/>
          <p:cNvCxnSpPr/>
          <p:nvPr/>
        </p:nvCxnSpPr>
        <p:spPr>
          <a:xfrm>
            <a:off x="6130925" y="1700212"/>
            <a:ext cx="0" cy="288925"/>
          </a:xfrm>
          <a:prstGeom prst="straightConnector1">
            <a:avLst/>
          </a:prstGeom>
          <a:noFill/>
          <a:ln w="9525" cap="flat" cmpd="sng">
            <a:solidFill>
              <a:srgbClr val="FFCC00"/>
            </a:solidFill>
            <a:prstDash val="solid"/>
            <a:miter lim="800000"/>
            <a:headEnd type="none" w="med" len="med"/>
            <a:tailEnd type="none" w="med" len="med"/>
          </a:ln>
        </p:spPr>
      </p:cxnSp>
      <p:grpSp>
        <p:nvGrpSpPr>
          <p:cNvPr id="230" name="Google Shape;230;p6"/>
          <p:cNvGrpSpPr/>
          <p:nvPr/>
        </p:nvGrpSpPr>
        <p:grpSpPr>
          <a:xfrm>
            <a:off x="4359707" y="1989137"/>
            <a:ext cx="1527895" cy="2222500"/>
            <a:chOff x="4467386" y="2132856"/>
            <a:chExt cx="1527448" cy="2222956"/>
          </a:xfrm>
        </p:grpSpPr>
        <p:sp>
          <p:nvSpPr>
            <p:cNvPr id="231" name="Google Shape;231;p6"/>
            <p:cNvSpPr/>
            <p:nvPr/>
          </p:nvSpPr>
          <p:spPr>
            <a:xfrm>
              <a:off x="4511390" y="2421840"/>
              <a:ext cx="1439442" cy="1440157"/>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2" name="Google Shape;232;p6"/>
            <p:cNvSpPr txBox="1"/>
            <p:nvPr/>
          </p:nvSpPr>
          <p:spPr>
            <a:xfrm>
              <a:off x="4467386" y="4078813"/>
              <a:ext cx="152744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DA21E"/>
                </a:buClr>
                <a:buSzPts val="1200"/>
                <a:buFont typeface="Montserrat"/>
                <a:buNone/>
              </a:pPr>
              <a:r>
                <a:rPr lang="en-US" sz="1200" b="1" i="0" u="none">
                  <a:solidFill>
                    <a:srgbClr val="5DA21E"/>
                  </a:solidFill>
                  <a:latin typeface="Montserrat"/>
                  <a:ea typeface="Montserrat"/>
                  <a:cs typeface="Montserrat"/>
                  <a:sym typeface="Montserrat"/>
                </a:rPr>
                <a:t>L3. </a:t>
              </a:r>
              <a:r>
                <a:rPr lang="en-US" sz="1200" b="1" i="0" u="none">
                  <a:solidFill>
                    <a:schemeClr val="dk1"/>
                  </a:solidFill>
                  <a:latin typeface="Montserrat"/>
                  <a:ea typeface="Montserrat"/>
                  <a:cs typeface="Montserrat"/>
                  <a:sym typeface="Montserrat"/>
                </a:rPr>
                <a:t>Senderos</a:t>
              </a:r>
              <a:endParaRPr/>
            </a:p>
          </p:txBody>
        </p:sp>
        <p:cxnSp>
          <p:nvCxnSpPr>
            <p:cNvPr id="233" name="Google Shape;233;p6"/>
            <p:cNvCxnSpPr/>
            <p:nvPr/>
          </p:nvCxnSpPr>
          <p:spPr>
            <a:xfrm>
              <a:off x="5230317" y="2132856"/>
              <a:ext cx="0" cy="287396"/>
            </a:xfrm>
            <a:prstGeom prst="straightConnector1">
              <a:avLst/>
            </a:prstGeom>
            <a:noFill/>
            <a:ln w="9525" cap="flat" cmpd="sng">
              <a:solidFill>
                <a:srgbClr val="FFCC00"/>
              </a:solidFill>
              <a:prstDash val="solid"/>
              <a:miter lim="800000"/>
              <a:headEnd type="none" w="med" len="med"/>
              <a:tailEnd type="none" w="med" len="med"/>
            </a:ln>
          </p:spPr>
        </p:cxnSp>
      </p:grpSp>
      <p:sp>
        <p:nvSpPr>
          <p:cNvPr id="234" name="Google Shape;234;p6"/>
          <p:cNvSpPr txBox="1"/>
          <p:nvPr/>
        </p:nvSpPr>
        <p:spPr>
          <a:xfrm>
            <a:off x="6236204" y="3934325"/>
            <a:ext cx="3268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DA21E"/>
              </a:buClr>
              <a:buSzPts val="1200"/>
              <a:buFont typeface="Montserrat"/>
              <a:buNone/>
            </a:pPr>
            <a:r>
              <a:rPr lang="en-US" sz="1200" b="1" i="0" u="none">
                <a:solidFill>
                  <a:srgbClr val="5DA21E"/>
                </a:solidFill>
                <a:latin typeface="Montserrat"/>
                <a:ea typeface="Montserrat"/>
                <a:cs typeface="Montserrat"/>
                <a:sym typeface="Montserrat"/>
              </a:rPr>
              <a:t>L4. </a:t>
            </a:r>
            <a:r>
              <a:rPr lang="en-US" sz="1200" b="1" i="0" u="none">
                <a:solidFill>
                  <a:schemeClr val="dk1"/>
                </a:solidFill>
                <a:latin typeface="Montserrat"/>
                <a:ea typeface="Montserrat"/>
                <a:cs typeface="Montserrat"/>
                <a:sym typeface="Montserrat"/>
              </a:rPr>
              <a:t>Cooperación en medio ambiente</a:t>
            </a:r>
            <a:endParaRPr sz="1200" b="1">
              <a:solidFill>
                <a:schemeClr val="dk1"/>
              </a:solidFill>
              <a:latin typeface="Montserrat"/>
              <a:ea typeface="Montserrat"/>
              <a:cs typeface="Montserrat"/>
              <a:sym typeface="Montserrat"/>
            </a:endParaRPr>
          </a:p>
          <a:p>
            <a:pPr marL="0" marR="0" lvl="0" indent="0" algn="ctr" rtl="0">
              <a:lnSpc>
                <a:spcPct val="100000"/>
              </a:lnSpc>
              <a:spcBef>
                <a:spcPts val="0"/>
              </a:spcBef>
              <a:spcAft>
                <a:spcPts val="0"/>
              </a:spcAft>
              <a:buClr>
                <a:srgbClr val="5DA21E"/>
              </a:buClr>
              <a:buSzPts val="1200"/>
              <a:buFont typeface="Montserrat"/>
              <a:buNone/>
            </a:pPr>
            <a:r>
              <a:rPr lang="en-US" sz="1200" b="1" i="0" u="none">
                <a:solidFill>
                  <a:schemeClr val="dk1"/>
                </a:solidFill>
                <a:latin typeface="Montserrat"/>
                <a:ea typeface="Montserrat"/>
                <a:cs typeface="Montserrat"/>
                <a:sym typeface="Montserrat"/>
              </a:rPr>
              <a:t>y Plan AIRE</a:t>
            </a:r>
            <a:endParaRPr/>
          </a:p>
        </p:txBody>
      </p:sp>
      <p:cxnSp>
        <p:nvCxnSpPr>
          <p:cNvPr id="235" name="Google Shape;235;p6"/>
          <p:cNvCxnSpPr/>
          <p:nvPr/>
        </p:nvCxnSpPr>
        <p:spPr>
          <a:xfrm>
            <a:off x="7868883" y="1989132"/>
            <a:ext cx="0" cy="287400"/>
          </a:xfrm>
          <a:prstGeom prst="straightConnector1">
            <a:avLst/>
          </a:prstGeom>
          <a:noFill/>
          <a:ln w="9525" cap="flat" cmpd="sng">
            <a:solidFill>
              <a:srgbClr val="FFCC00"/>
            </a:solidFill>
            <a:prstDash val="solid"/>
            <a:miter lim="800000"/>
            <a:headEnd type="none" w="med" len="med"/>
            <a:tailEnd type="none" w="med" len="med"/>
          </a:ln>
        </p:spPr>
      </p:cxnSp>
      <p:grpSp>
        <p:nvGrpSpPr>
          <p:cNvPr id="236" name="Google Shape;236;p6"/>
          <p:cNvGrpSpPr/>
          <p:nvPr/>
        </p:nvGrpSpPr>
        <p:grpSpPr>
          <a:xfrm>
            <a:off x="2551112" y="1989137"/>
            <a:ext cx="1527175" cy="2222500"/>
            <a:chOff x="2551534" y="2132856"/>
            <a:chExt cx="1527448" cy="2222956"/>
          </a:xfrm>
        </p:grpSpPr>
        <p:sp>
          <p:nvSpPr>
            <p:cNvPr id="237" name="Google Shape;237;p6"/>
            <p:cNvSpPr/>
            <p:nvPr/>
          </p:nvSpPr>
          <p:spPr>
            <a:xfrm>
              <a:off x="2595992" y="2421840"/>
              <a:ext cx="1438532" cy="1440157"/>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38" name="Google Shape;238;p6" descr="C:\Users\pquerog\Downloads\noun-mosquito-7339237.png"/>
            <p:cNvPicPr preferRelativeResize="0"/>
            <p:nvPr/>
          </p:nvPicPr>
          <p:blipFill rotWithShape="1">
            <a:blip r:embed="rId4">
              <a:alphaModFix/>
            </a:blip>
            <a:srcRect b="15760"/>
            <a:stretch/>
          </p:blipFill>
          <p:spPr>
            <a:xfrm>
              <a:off x="2716893" y="2566645"/>
              <a:ext cx="1196731" cy="1008112"/>
            </a:xfrm>
            <a:prstGeom prst="rect">
              <a:avLst/>
            </a:prstGeom>
            <a:noFill/>
            <a:ln>
              <a:noFill/>
            </a:ln>
          </p:spPr>
        </p:pic>
        <p:sp>
          <p:nvSpPr>
            <p:cNvPr id="239" name="Google Shape;239;p6"/>
            <p:cNvSpPr txBox="1"/>
            <p:nvPr/>
          </p:nvSpPr>
          <p:spPr>
            <a:xfrm>
              <a:off x="2551534" y="4078813"/>
              <a:ext cx="152744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DA21E"/>
                </a:buClr>
                <a:buSzPts val="1200"/>
                <a:buFont typeface="Montserrat"/>
                <a:buNone/>
              </a:pPr>
              <a:r>
                <a:rPr lang="en-US" sz="1200" b="1" i="0" u="none">
                  <a:solidFill>
                    <a:srgbClr val="5DA21E"/>
                  </a:solidFill>
                  <a:latin typeface="Montserrat"/>
                  <a:ea typeface="Montserrat"/>
                  <a:cs typeface="Montserrat"/>
                  <a:sym typeface="Montserrat"/>
                </a:rPr>
                <a:t>L2. </a:t>
              </a:r>
              <a:r>
                <a:rPr lang="en-US" sz="1200" b="1" i="0" u="none">
                  <a:solidFill>
                    <a:schemeClr val="dk1"/>
                  </a:solidFill>
                  <a:latin typeface="Montserrat"/>
                  <a:ea typeface="Montserrat"/>
                  <a:cs typeface="Montserrat"/>
                  <a:sym typeface="Montserrat"/>
                </a:rPr>
                <a:t>Virus del Nilo</a:t>
              </a:r>
              <a:endParaRPr/>
            </a:p>
          </p:txBody>
        </p:sp>
        <p:cxnSp>
          <p:nvCxnSpPr>
            <p:cNvPr id="240" name="Google Shape;240;p6"/>
            <p:cNvCxnSpPr/>
            <p:nvPr/>
          </p:nvCxnSpPr>
          <p:spPr>
            <a:xfrm>
              <a:off x="3315257" y="2132856"/>
              <a:ext cx="0" cy="287396"/>
            </a:xfrm>
            <a:prstGeom prst="straightConnector1">
              <a:avLst/>
            </a:prstGeom>
            <a:noFill/>
            <a:ln w="9525" cap="flat" cmpd="sng">
              <a:solidFill>
                <a:srgbClr val="FFCC00"/>
              </a:solidFill>
              <a:prstDash val="solid"/>
              <a:miter lim="800000"/>
              <a:headEnd type="none" w="med" len="med"/>
              <a:tailEnd type="none" w="med" len="med"/>
            </a:ln>
          </p:spPr>
        </p:cxnSp>
      </p:grpSp>
      <p:grpSp>
        <p:nvGrpSpPr>
          <p:cNvPr id="241" name="Google Shape;241;p6"/>
          <p:cNvGrpSpPr/>
          <p:nvPr/>
        </p:nvGrpSpPr>
        <p:grpSpPr>
          <a:xfrm>
            <a:off x="9997829" y="1989148"/>
            <a:ext cx="1527143" cy="2222511"/>
            <a:chOff x="8183438" y="2132856"/>
            <a:chExt cx="1527448" cy="2222956"/>
          </a:xfrm>
        </p:grpSpPr>
        <p:sp>
          <p:nvSpPr>
            <p:cNvPr id="242" name="Google Shape;242;p6"/>
            <p:cNvSpPr/>
            <p:nvPr/>
          </p:nvSpPr>
          <p:spPr>
            <a:xfrm>
              <a:off x="8227896" y="2421840"/>
              <a:ext cx="1438532" cy="1440157"/>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3" name="Google Shape;243;p6"/>
            <p:cNvSpPr txBox="1"/>
            <p:nvPr/>
          </p:nvSpPr>
          <p:spPr>
            <a:xfrm>
              <a:off x="8183438" y="4078813"/>
              <a:ext cx="152744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DA21E"/>
                </a:buClr>
                <a:buSzPts val="1200"/>
                <a:buFont typeface="Montserrat"/>
                <a:buNone/>
              </a:pPr>
              <a:r>
                <a:rPr lang="en-US" sz="1200" b="1" i="0" u="none">
                  <a:solidFill>
                    <a:srgbClr val="5DA21E"/>
                  </a:solidFill>
                  <a:latin typeface="Montserrat"/>
                  <a:ea typeface="Montserrat"/>
                  <a:cs typeface="Montserrat"/>
                  <a:sym typeface="Montserrat"/>
                </a:rPr>
                <a:t>L5. </a:t>
              </a:r>
              <a:r>
                <a:rPr lang="en-US" sz="1200" b="1" i="0" u="none">
                  <a:solidFill>
                    <a:schemeClr val="dk1"/>
                  </a:solidFill>
                  <a:latin typeface="Montserrat"/>
                  <a:ea typeface="Montserrat"/>
                  <a:cs typeface="Montserrat"/>
                  <a:sym typeface="Montserrat"/>
                </a:rPr>
                <a:t>PROINDES</a:t>
              </a:r>
              <a:endParaRPr/>
            </a:p>
          </p:txBody>
        </p:sp>
        <p:cxnSp>
          <p:nvCxnSpPr>
            <p:cNvPr id="244" name="Google Shape;244;p6"/>
            <p:cNvCxnSpPr/>
            <p:nvPr/>
          </p:nvCxnSpPr>
          <p:spPr>
            <a:xfrm>
              <a:off x="8947161" y="2132856"/>
              <a:ext cx="0" cy="287396"/>
            </a:xfrm>
            <a:prstGeom prst="straightConnector1">
              <a:avLst/>
            </a:prstGeom>
            <a:noFill/>
            <a:ln w="9525" cap="flat" cmpd="sng">
              <a:solidFill>
                <a:srgbClr val="FFCC00"/>
              </a:solidFill>
              <a:prstDash val="solid"/>
              <a:miter lim="800000"/>
              <a:headEnd type="none" w="med" len="med"/>
              <a:tailEnd type="none" w="med" len="med"/>
            </a:ln>
          </p:spPr>
        </p:cxnSp>
      </p:grpSp>
      <p:grpSp>
        <p:nvGrpSpPr>
          <p:cNvPr id="245" name="Google Shape;245;p6"/>
          <p:cNvGrpSpPr/>
          <p:nvPr/>
        </p:nvGrpSpPr>
        <p:grpSpPr>
          <a:xfrm>
            <a:off x="622300" y="1989137"/>
            <a:ext cx="1655762" cy="2222500"/>
            <a:chOff x="622598" y="2132856"/>
            <a:chExt cx="1656184" cy="2222956"/>
          </a:xfrm>
        </p:grpSpPr>
        <p:sp>
          <p:nvSpPr>
            <p:cNvPr id="246" name="Google Shape;246;p6"/>
            <p:cNvSpPr txBox="1"/>
            <p:nvPr/>
          </p:nvSpPr>
          <p:spPr>
            <a:xfrm>
              <a:off x="622598" y="4078813"/>
              <a:ext cx="1656184"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DA21E"/>
                </a:buClr>
                <a:buSzPts val="1200"/>
                <a:buFont typeface="Montserrat"/>
                <a:buNone/>
              </a:pPr>
              <a:r>
                <a:rPr lang="en-US" sz="1200" b="1" i="0" u="none">
                  <a:solidFill>
                    <a:srgbClr val="5DA21E"/>
                  </a:solidFill>
                  <a:latin typeface="Montserrat"/>
                  <a:ea typeface="Montserrat"/>
                  <a:cs typeface="Montserrat"/>
                  <a:sym typeface="Montserrat"/>
                </a:rPr>
                <a:t>L1. </a:t>
              </a:r>
              <a:r>
                <a:rPr lang="en-US" sz="1200" b="1" i="0" u="none">
                  <a:solidFill>
                    <a:schemeClr val="dk1"/>
                  </a:solidFill>
                  <a:latin typeface="Montserrat"/>
                  <a:ea typeface="Montserrat"/>
                  <a:cs typeface="Montserrat"/>
                  <a:sym typeface="Montserrat"/>
                </a:rPr>
                <a:t>Alga invasora</a:t>
              </a:r>
              <a:endParaRPr/>
            </a:p>
          </p:txBody>
        </p:sp>
        <p:sp>
          <p:nvSpPr>
            <p:cNvPr id="247" name="Google Shape;247;p6"/>
            <p:cNvSpPr/>
            <p:nvPr/>
          </p:nvSpPr>
          <p:spPr>
            <a:xfrm>
              <a:off x="730575" y="2421840"/>
              <a:ext cx="1440229" cy="1440157"/>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48" name="Google Shape;248;p6" descr="C:\Users\pquerog\Downloads\noun-seaweed-4464359.png"/>
            <p:cNvPicPr preferRelativeResize="0"/>
            <p:nvPr/>
          </p:nvPicPr>
          <p:blipFill rotWithShape="1">
            <a:blip r:embed="rId5">
              <a:alphaModFix/>
            </a:blip>
            <a:srcRect b="14001"/>
            <a:stretch/>
          </p:blipFill>
          <p:spPr>
            <a:xfrm>
              <a:off x="816835" y="2628570"/>
              <a:ext cx="1267710" cy="1090203"/>
            </a:xfrm>
            <a:prstGeom prst="rect">
              <a:avLst/>
            </a:prstGeom>
            <a:noFill/>
            <a:ln>
              <a:noFill/>
            </a:ln>
          </p:spPr>
        </p:pic>
        <p:cxnSp>
          <p:nvCxnSpPr>
            <p:cNvPr id="249" name="Google Shape;249;p6"/>
            <p:cNvCxnSpPr/>
            <p:nvPr/>
          </p:nvCxnSpPr>
          <p:spPr>
            <a:xfrm>
              <a:off x="1451484" y="2132856"/>
              <a:ext cx="0" cy="287396"/>
            </a:xfrm>
            <a:prstGeom prst="straightConnector1">
              <a:avLst/>
            </a:prstGeom>
            <a:noFill/>
            <a:ln w="9525" cap="flat" cmpd="sng">
              <a:solidFill>
                <a:srgbClr val="FFCC00"/>
              </a:solidFill>
              <a:prstDash val="solid"/>
              <a:miter lim="800000"/>
              <a:headEnd type="none" w="med" len="med"/>
              <a:tailEnd type="none" w="med" len="med"/>
            </a:ln>
          </p:spPr>
        </p:cxnSp>
      </p:grpSp>
      <p:sp>
        <p:nvSpPr>
          <p:cNvPr id="250" name="Google Shape;250;p6"/>
          <p:cNvSpPr txBox="1"/>
          <p:nvPr/>
        </p:nvSpPr>
        <p:spPr>
          <a:xfrm rot="-5400000">
            <a:off x="6865751" y="3847850"/>
            <a:ext cx="2160600" cy="3339000"/>
          </a:xfrm>
          <a:prstGeom prst="rect">
            <a:avLst/>
          </a:prstGeom>
          <a:noFill/>
          <a:ln w="127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1" name="Google Shape;251;p6"/>
          <p:cNvSpPr txBox="1"/>
          <p:nvPr/>
        </p:nvSpPr>
        <p:spPr>
          <a:xfrm rot="-5400000">
            <a:off x="4071143" y="4617243"/>
            <a:ext cx="2160587" cy="1800225"/>
          </a:xfrm>
          <a:prstGeom prst="rect">
            <a:avLst/>
          </a:prstGeom>
          <a:noFill/>
          <a:ln w="127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2" name="Google Shape;252;p6"/>
          <p:cNvSpPr txBox="1"/>
          <p:nvPr/>
        </p:nvSpPr>
        <p:spPr>
          <a:xfrm>
            <a:off x="4295775" y="4508500"/>
            <a:ext cx="17272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900"/>
              <a:buFont typeface="Montserrat"/>
              <a:buNone/>
            </a:pPr>
            <a:r>
              <a:rPr lang="en-US" sz="900" b="1" i="0" u="none">
                <a:solidFill>
                  <a:srgbClr val="FFC000"/>
                </a:solidFill>
                <a:latin typeface="Montserrat"/>
                <a:ea typeface="Montserrat"/>
                <a:cs typeface="Montserrat"/>
                <a:sym typeface="Montserrat"/>
              </a:rPr>
              <a:t>1. </a:t>
            </a:r>
            <a:r>
              <a:rPr lang="en-US" sz="900" b="0" i="0" u="none">
                <a:solidFill>
                  <a:schemeClr val="dk1"/>
                </a:solidFill>
                <a:latin typeface="Montserrat"/>
                <a:ea typeface="Montserrat"/>
                <a:cs typeface="Montserrat"/>
                <a:sym typeface="Montserrat"/>
              </a:rPr>
              <a:t>Estudios de definición del trazado y señalización. </a:t>
            </a:r>
            <a:endParaRPr/>
          </a:p>
        </p:txBody>
      </p:sp>
      <p:sp>
        <p:nvSpPr>
          <p:cNvPr id="253" name="Google Shape;253;p6"/>
          <p:cNvSpPr txBox="1"/>
          <p:nvPr/>
        </p:nvSpPr>
        <p:spPr>
          <a:xfrm>
            <a:off x="4295775" y="4921250"/>
            <a:ext cx="158273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900"/>
              <a:buFont typeface="Montserrat"/>
              <a:buNone/>
            </a:pPr>
            <a:r>
              <a:rPr lang="en-US" sz="900" b="1" i="0" u="none">
                <a:solidFill>
                  <a:srgbClr val="FFC000"/>
                </a:solidFill>
                <a:latin typeface="Montserrat"/>
                <a:ea typeface="Montserrat"/>
                <a:cs typeface="Montserrat"/>
                <a:sym typeface="Montserrat"/>
              </a:rPr>
              <a:t>2. </a:t>
            </a:r>
            <a:r>
              <a:rPr lang="en-US" sz="900" b="0" i="0" u="none">
                <a:solidFill>
                  <a:schemeClr val="dk1"/>
                </a:solidFill>
                <a:latin typeface="Montserrat"/>
                <a:ea typeface="Montserrat"/>
                <a:cs typeface="Montserrat"/>
                <a:sym typeface="Montserrat"/>
              </a:rPr>
              <a:t>Señalización y acondicionamiento.</a:t>
            </a:r>
            <a:endParaRPr/>
          </a:p>
        </p:txBody>
      </p:sp>
      <p:sp>
        <p:nvSpPr>
          <p:cNvPr id="254" name="Google Shape;254;p6"/>
          <p:cNvSpPr txBox="1"/>
          <p:nvPr/>
        </p:nvSpPr>
        <p:spPr>
          <a:xfrm>
            <a:off x="4295775" y="5334000"/>
            <a:ext cx="1582737" cy="231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900"/>
              <a:buFont typeface="Montserrat"/>
              <a:buNone/>
            </a:pPr>
            <a:r>
              <a:rPr lang="en-US" sz="900" b="1" i="0" u="none">
                <a:solidFill>
                  <a:srgbClr val="FFC000"/>
                </a:solidFill>
                <a:latin typeface="Montserrat"/>
                <a:ea typeface="Montserrat"/>
                <a:cs typeface="Montserrat"/>
                <a:sym typeface="Montserrat"/>
              </a:rPr>
              <a:t>3. </a:t>
            </a:r>
            <a:r>
              <a:rPr lang="en-US" sz="900" b="0" i="0" u="none">
                <a:solidFill>
                  <a:schemeClr val="dk1"/>
                </a:solidFill>
                <a:latin typeface="Montserrat"/>
                <a:ea typeface="Montserrat"/>
                <a:cs typeface="Montserrat"/>
                <a:sym typeface="Montserrat"/>
              </a:rPr>
              <a:t>Mantenimiento.</a:t>
            </a:r>
            <a:endParaRPr/>
          </a:p>
        </p:txBody>
      </p:sp>
      <p:sp>
        <p:nvSpPr>
          <p:cNvPr id="255" name="Google Shape;255;p6"/>
          <p:cNvSpPr txBox="1"/>
          <p:nvPr/>
        </p:nvSpPr>
        <p:spPr>
          <a:xfrm>
            <a:off x="4295775" y="5608637"/>
            <a:ext cx="158273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900"/>
              <a:buFont typeface="Montserrat"/>
              <a:buNone/>
            </a:pPr>
            <a:r>
              <a:rPr lang="en-US" sz="900" b="1" i="0" u="none">
                <a:solidFill>
                  <a:srgbClr val="FFC000"/>
                </a:solidFill>
                <a:latin typeface="Montserrat"/>
                <a:ea typeface="Montserrat"/>
                <a:cs typeface="Montserrat"/>
                <a:sym typeface="Montserrat"/>
              </a:rPr>
              <a:t>4. </a:t>
            </a:r>
            <a:r>
              <a:rPr lang="en-US" sz="900" b="0" i="0" u="none">
                <a:solidFill>
                  <a:schemeClr val="dk1"/>
                </a:solidFill>
                <a:latin typeface="Montserrat"/>
                <a:ea typeface="Montserrat"/>
                <a:cs typeface="Montserrat"/>
                <a:sym typeface="Montserrat"/>
              </a:rPr>
              <a:t>Homologación de senderos existentes. </a:t>
            </a:r>
            <a:endParaRPr/>
          </a:p>
        </p:txBody>
      </p:sp>
      <p:sp>
        <p:nvSpPr>
          <p:cNvPr id="256" name="Google Shape;256;p6"/>
          <p:cNvSpPr txBox="1"/>
          <p:nvPr/>
        </p:nvSpPr>
        <p:spPr>
          <a:xfrm>
            <a:off x="4295775" y="6021387"/>
            <a:ext cx="179863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900"/>
              <a:buFont typeface="Montserrat"/>
              <a:buNone/>
            </a:pPr>
            <a:r>
              <a:rPr lang="en-US" sz="900" b="1" i="0" u="none">
                <a:solidFill>
                  <a:srgbClr val="FFC000"/>
                </a:solidFill>
                <a:latin typeface="Montserrat"/>
                <a:ea typeface="Montserrat"/>
                <a:cs typeface="Montserrat"/>
                <a:sym typeface="Montserrat"/>
              </a:rPr>
              <a:t>5. </a:t>
            </a:r>
            <a:r>
              <a:rPr lang="en-US" sz="900" b="0" i="0" u="none">
                <a:solidFill>
                  <a:schemeClr val="dk1"/>
                </a:solidFill>
                <a:latin typeface="Montserrat"/>
                <a:ea typeface="Montserrat"/>
                <a:cs typeface="Montserrat"/>
                <a:sym typeface="Montserrat"/>
              </a:rPr>
              <a:t>Divulgación, difusión y dinamización de senderos.</a:t>
            </a:r>
            <a:endParaRPr/>
          </a:p>
        </p:txBody>
      </p:sp>
      <p:grpSp>
        <p:nvGrpSpPr>
          <p:cNvPr id="257" name="Google Shape;257;p6"/>
          <p:cNvGrpSpPr/>
          <p:nvPr/>
        </p:nvGrpSpPr>
        <p:grpSpPr>
          <a:xfrm>
            <a:off x="9860956" y="4437062"/>
            <a:ext cx="1887488" cy="2160587"/>
            <a:chOff x="8024812" y="4437062"/>
            <a:chExt cx="1887488" cy="2160587"/>
          </a:xfrm>
        </p:grpSpPr>
        <p:sp>
          <p:nvSpPr>
            <p:cNvPr id="258" name="Google Shape;258;p6"/>
            <p:cNvSpPr txBox="1"/>
            <p:nvPr/>
          </p:nvSpPr>
          <p:spPr>
            <a:xfrm rot="-5400000">
              <a:off x="7844631" y="4617243"/>
              <a:ext cx="2160587" cy="1800225"/>
            </a:xfrm>
            <a:prstGeom prst="rect">
              <a:avLst/>
            </a:prstGeom>
            <a:noFill/>
            <a:ln w="127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9" name="Google Shape;259;p6"/>
            <p:cNvSpPr txBox="1"/>
            <p:nvPr/>
          </p:nvSpPr>
          <p:spPr>
            <a:xfrm>
              <a:off x="8039100" y="4500562"/>
              <a:ext cx="1873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900"/>
                <a:buFont typeface="Montserrat"/>
                <a:buNone/>
              </a:pPr>
              <a:r>
                <a:rPr lang="en-US" sz="900" b="1" i="0" u="none">
                  <a:solidFill>
                    <a:srgbClr val="FFC000"/>
                  </a:solidFill>
                  <a:latin typeface="Montserrat"/>
                  <a:ea typeface="Montserrat"/>
                  <a:cs typeface="Montserrat"/>
                  <a:sym typeface="Montserrat"/>
                </a:rPr>
                <a:t>1. </a:t>
              </a:r>
              <a:r>
                <a:rPr lang="en-US" sz="900" b="0" i="0" u="none">
                  <a:solidFill>
                    <a:schemeClr val="dk1"/>
                  </a:solidFill>
                  <a:latin typeface="Montserrat"/>
                  <a:ea typeface="Montserrat"/>
                  <a:cs typeface="Montserrat"/>
                  <a:sym typeface="Montserrat"/>
                </a:rPr>
                <a:t>Instalaciones fotovoltaicas de autoconsumo. </a:t>
              </a:r>
              <a:endParaRPr/>
            </a:p>
          </p:txBody>
        </p:sp>
        <p:sp>
          <p:nvSpPr>
            <p:cNvPr id="260" name="Google Shape;260;p6"/>
            <p:cNvSpPr txBox="1"/>
            <p:nvPr/>
          </p:nvSpPr>
          <p:spPr>
            <a:xfrm>
              <a:off x="8035654" y="4906477"/>
              <a:ext cx="1800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900"/>
                <a:buFont typeface="Montserrat"/>
                <a:buNone/>
              </a:pPr>
              <a:r>
                <a:rPr lang="en-US" sz="900" b="1" i="0" u="none">
                  <a:solidFill>
                    <a:srgbClr val="FFC000"/>
                  </a:solidFill>
                  <a:latin typeface="Montserrat"/>
                  <a:ea typeface="Montserrat"/>
                  <a:cs typeface="Montserrat"/>
                  <a:sym typeface="Montserrat"/>
                </a:rPr>
                <a:t>2. </a:t>
              </a:r>
              <a:r>
                <a:rPr lang="en-US" sz="900" b="0" i="0" u="none">
                  <a:solidFill>
                    <a:schemeClr val="dk1"/>
                  </a:solidFill>
                  <a:latin typeface="Montserrat"/>
                  <a:ea typeface="Montserrat"/>
                  <a:cs typeface="Montserrat"/>
                  <a:sym typeface="Montserrat"/>
                </a:rPr>
                <a:t>Alumbrado exterior con farolas solares</a:t>
              </a:r>
              <a:r>
                <a:rPr lang="en-US" sz="900">
                  <a:solidFill>
                    <a:schemeClr val="dk1"/>
                  </a:solidFill>
                  <a:latin typeface="Montserrat"/>
                  <a:ea typeface="Montserrat"/>
                  <a:cs typeface="Montserrat"/>
                  <a:sym typeface="Montserrat"/>
                </a:rPr>
                <a:t> fotovoltaicas.</a:t>
              </a:r>
              <a:endParaRPr/>
            </a:p>
          </p:txBody>
        </p:sp>
        <p:sp>
          <p:nvSpPr>
            <p:cNvPr id="261" name="Google Shape;261;p6"/>
            <p:cNvSpPr txBox="1"/>
            <p:nvPr/>
          </p:nvSpPr>
          <p:spPr>
            <a:xfrm>
              <a:off x="8039100" y="5295900"/>
              <a:ext cx="1800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900"/>
                <a:buFont typeface="Montserrat"/>
                <a:buNone/>
              </a:pPr>
              <a:r>
                <a:rPr lang="en-US" sz="900" b="1" i="0" u="none">
                  <a:solidFill>
                    <a:srgbClr val="FFC000"/>
                  </a:solidFill>
                  <a:latin typeface="Montserrat"/>
                  <a:ea typeface="Montserrat"/>
                  <a:cs typeface="Montserrat"/>
                  <a:sym typeface="Montserrat"/>
                </a:rPr>
                <a:t>3. </a:t>
              </a:r>
              <a:r>
                <a:rPr lang="en-US" sz="900">
                  <a:solidFill>
                    <a:schemeClr val="dk1"/>
                  </a:solidFill>
                  <a:latin typeface="Montserrat"/>
                  <a:ea typeface="Montserrat"/>
                  <a:cs typeface="Montserrat"/>
                  <a:sym typeface="Montserrat"/>
                </a:rPr>
                <a:t>PDR  vehículo</a:t>
              </a:r>
              <a:r>
                <a:rPr lang="en-US" sz="900" b="0" i="0" u="none">
                  <a:solidFill>
                    <a:schemeClr val="dk1"/>
                  </a:solidFill>
                  <a:latin typeface="Montserrat"/>
                  <a:ea typeface="Montserrat"/>
                  <a:cs typeface="Montserrat"/>
                  <a:sym typeface="Montserrat"/>
                </a:rPr>
                <a:t>s eléctrico de interior (WallBox). </a:t>
              </a:r>
              <a:endParaRPr/>
            </a:p>
          </p:txBody>
        </p:sp>
        <p:sp>
          <p:nvSpPr>
            <p:cNvPr id="262" name="Google Shape;262;p6"/>
            <p:cNvSpPr txBox="1"/>
            <p:nvPr/>
          </p:nvSpPr>
          <p:spPr>
            <a:xfrm>
              <a:off x="8039100" y="5694362"/>
              <a:ext cx="1728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900"/>
                <a:buFont typeface="Montserrat"/>
                <a:buNone/>
              </a:pPr>
              <a:r>
                <a:rPr lang="en-US" sz="900" b="1" i="0" u="none">
                  <a:solidFill>
                    <a:srgbClr val="FFC000"/>
                  </a:solidFill>
                  <a:latin typeface="Montserrat"/>
                  <a:ea typeface="Montserrat"/>
                  <a:cs typeface="Montserrat"/>
                  <a:sym typeface="Montserrat"/>
                </a:rPr>
                <a:t>4. </a:t>
              </a:r>
              <a:r>
                <a:rPr lang="en-US" sz="900">
                  <a:solidFill>
                    <a:schemeClr val="dk1"/>
                  </a:solidFill>
                  <a:latin typeface="Montserrat"/>
                  <a:ea typeface="Montserrat"/>
                  <a:cs typeface="Montserrat"/>
                  <a:sym typeface="Montserrat"/>
                </a:rPr>
                <a:t>PDR Vehículos Eléctricos en Vía Pública.</a:t>
              </a:r>
              <a:endParaRPr/>
            </a:p>
          </p:txBody>
        </p:sp>
        <p:sp>
          <p:nvSpPr>
            <p:cNvPr id="263" name="Google Shape;263;p6"/>
            <p:cNvSpPr txBox="1"/>
            <p:nvPr/>
          </p:nvSpPr>
          <p:spPr>
            <a:xfrm>
              <a:off x="8025563" y="6092831"/>
              <a:ext cx="1800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900"/>
                <a:buFont typeface="Montserrat"/>
                <a:buNone/>
              </a:pPr>
              <a:r>
                <a:rPr lang="en-US" sz="900" b="1" i="0" u="none">
                  <a:solidFill>
                    <a:srgbClr val="FFC000"/>
                  </a:solidFill>
                  <a:latin typeface="Montserrat"/>
                  <a:ea typeface="Montserrat"/>
                  <a:cs typeface="Montserrat"/>
                  <a:sym typeface="Montserrat"/>
                </a:rPr>
                <a:t>5. </a:t>
              </a:r>
              <a:r>
                <a:rPr lang="en-US" sz="900" b="0" i="0" u="none">
                  <a:solidFill>
                    <a:schemeClr val="dk1"/>
                  </a:solidFill>
                  <a:latin typeface="Montserrat"/>
                  <a:ea typeface="Montserrat"/>
                  <a:cs typeface="Montserrat"/>
                  <a:sym typeface="Montserrat"/>
                </a:rPr>
                <a:t>Adquisición de vehículos eléctricos</a:t>
              </a:r>
              <a:r>
                <a:rPr lang="en-US" sz="900">
                  <a:solidFill>
                    <a:schemeClr val="dk1"/>
                  </a:solidFill>
                  <a:latin typeface="Montserrat"/>
                  <a:ea typeface="Montserrat"/>
                  <a:cs typeface="Montserrat"/>
                  <a:sym typeface="Montserrat"/>
                </a:rPr>
                <a:t>.</a:t>
              </a:r>
              <a:endParaRPr/>
            </a:p>
          </p:txBody>
        </p:sp>
      </p:grpSp>
      <p:grpSp>
        <p:nvGrpSpPr>
          <p:cNvPr id="264" name="Google Shape;264;p6"/>
          <p:cNvGrpSpPr/>
          <p:nvPr/>
        </p:nvGrpSpPr>
        <p:grpSpPr>
          <a:xfrm>
            <a:off x="8032760" y="5109110"/>
            <a:ext cx="1582810" cy="1368937"/>
            <a:chOff x="7777399" y="5109248"/>
            <a:chExt cx="1582810" cy="1368937"/>
          </a:xfrm>
        </p:grpSpPr>
        <p:sp>
          <p:nvSpPr>
            <p:cNvPr id="265" name="Google Shape;265;p6"/>
            <p:cNvSpPr txBox="1"/>
            <p:nvPr/>
          </p:nvSpPr>
          <p:spPr>
            <a:xfrm>
              <a:off x="7777409" y="5109248"/>
              <a:ext cx="1582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900"/>
                <a:buFont typeface="Montserrat"/>
                <a:buNone/>
              </a:pPr>
              <a:r>
                <a:rPr lang="en-US" sz="900" b="1" i="0" u="none">
                  <a:solidFill>
                    <a:srgbClr val="FFC000"/>
                  </a:solidFill>
                  <a:latin typeface="Montserrat"/>
                  <a:ea typeface="Montserrat"/>
                  <a:cs typeface="Montserrat"/>
                  <a:sym typeface="Montserrat"/>
                </a:rPr>
                <a:t>1. </a:t>
              </a:r>
              <a:r>
                <a:rPr lang="en-US" sz="900" b="0" i="0" u="none">
                  <a:solidFill>
                    <a:schemeClr val="dk1"/>
                  </a:solidFill>
                  <a:latin typeface="Montserrat"/>
                  <a:ea typeface="Montserrat"/>
                  <a:cs typeface="Montserrat"/>
                  <a:sym typeface="Montserrat"/>
                </a:rPr>
                <a:t>Recuperación de espacios para el peatón.</a:t>
              </a:r>
              <a:endParaRPr/>
            </a:p>
          </p:txBody>
        </p:sp>
        <p:sp>
          <p:nvSpPr>
            <p:cNvPr id="266" name="Google Shape;266;p6"/>
            <p:cNvSpPr txBox="1"/>
            <p:nvPr/>
          </p:nvSpPr>
          <p:spPr>
            <a:xfrm>
              <a:off x="7777399" y="5521988"/>
              <a:ext cx="1527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900"/>
                <a:buFont typeface="Montserrat"/>
                <a:buNone/>
              </a:pPr>
              <a:r>
                <a:rPr lang="en-US" sz="900" b="1" i="0" u="none">
                  <a:solidFill>
                    <a:srgbClr val="FFC000"/>
                  </a:solidFill>
                  <a:latin typeface="Montserrat"/>
                  <a:ea typeface="Montserrat"/>
                  <a:cs typeface="Montserrat"/>
                  <a:sym typeface="Montserrat"/>
                </a:rPr>
                <a:t>2. </a:t>
              </a:r>
              <a:r>
                <a:rPr lang="en-US" sz="900" b="0" i="0" u="none">
                  <a:solidFill>
                    <a:schemeClr val="dk1"/>
                  </a:solidFill>
                  <a:latin typeface="Montserrat"/>
                  <a:ea typeface="Montserrat"/>
                  <a:cs typeface="Montserrat"/>
                  <a:sym typeface="Montserrat"/>
                </a:rPr>
                <a:t>Creación o mejora de espacios segregados para el tráfico peatonal o ciclista.</a:t>
              </a:r>
              <a:endParaRPr/>
            </a:p>
          </p:txBody>
        </p:sp>
        <p:sp>
          <p:nvSpPr>
            <p:cNvPr id="267" name="Google Shape;267;p6"/>
            <p:cNvSpPr txBox="1"/>
            <p:nvPr/>
          </p:nvSpPr>
          <p:spPr>
            <a:xfrm>
              <a:off x="7777409" y="6247485"/>
              <a:ext cx="1339684"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900"/>
                <a:buFont typeface="Montserrat"/>
                <a:buNone/>
              </a:pPr>
              <a:r>
                <a:rPr lang="en-US" sz="900" b="1" i="0" u="none">
                  <a:solidFill>
                    <a:srgbClr val="FFC000"/>
                  </a:solidFill>
                  <a:latin typeface="Montserrat"/>
                  <a:ea typeface="Montserrat"/>
                  <a:cs typeface="Montserrat"/>
                  <a:sym typeface="Montserrat"/>
                </a:rPr>
                <a:t>3. </a:t>
              </a:r>
              <a:r>
                <a:rPr lang="en-US" sz="900" b="0" i="0" u="none">
                  <a:solidFill>
                    <a:schemeClr val="dk1"/>
                  </a:solidFill>
                  <a:latin typeface="Montserrat"/>
                  <a:ea typeface="Montserrat"/>
                  <a:cs typeface="Montserrat"/>
                  <a:sym typeface="Montserrat"/>
                </a:rPr>
                <a:t>Proyectos mixtos.</a:t>
              </a:r>
              <a:endParaRPr/>
            </a:p>
          </p:txBody>
        </p:sp>
      </p:grpSp>
      <p:sp>
        <p:nvSpPr>
          <p:cNvPr id="268" name="Google Shape;268;p6"/>
          <p:cNvSpPr txBox="1"/>
          <p:nvPr/>
        </p:nvSpPr>
        <p:spPr>
          <a:xfrm>
            <a:off x="6305148" y="4508500"/>
            <a:ext cx="1871700" cy="1985700"/>
          </a:xfrm>
          <a:prstGeom prst="rect">
            <a:avLst/>
          </a:prstGeom>
          <a:noFill/>
          <a:ln>
            <a:noFill/>
          </a:ln>
        </p:spPr>
        <p:txBody>
          <a:bodyPr spcFirstLastPara="1" wrap="square" lIns="91425" tIns="45700" rIns="91425" bIns="45700" anchor="t" anchorCtr="0">
            <a:spAutoFit/>
          </a:bodyPr>
          <a:lstStyle/>
          <a:p>
            <a:pPr marL="0" marR="0" lvl="0" indent="-57150" algn="l" rtl="0">
              <a:lnSpc>
                <a:spcPct val="100000"/>
              </a:lnSpc>
              <a:spcBef>
                <a:spcPts val="0"/>
              </a:spcBef>
              <a:spcAft>
                <a:spcPts val="0"/>
              </a:spcAft>
              <a:buClr>
                <a:schemeClr val="dk1"/>
              </a:buClr>
              <a:buSzPts val="900"/>
              <a:buFont typeface="Arial"/>
              <a:buChar char="•"/>
            </a:pPr>
            <a:r>
              <a:rPr lang="en-US" sz="900" b="0" i="0" u="none">
                <a:solidFill>
                  <a:schemeClr val="dk1"/>
                </a:solidFill>
                <a:latin typeface="Montserrat"/>
                <a:ea typeface="Montserrat"/>
                <a:cs typeface="Montserrat"/>
                <a:sym typeface="Montserrat"/>
              </a:rPr>
              <a:t> Medio ambiente.</a:t>
            </a:r>
            <a:endParaRPr/>
          </a:p>
          <a:p>
            <a:pPr marL="0" marR="0" lvl="0" indent="-57150" algn="l" rtl="0">
              <a:lnSpc>
                <a:spcPct val="100000"/>
              </a:lnSpc>
              <a:spcBef>
                <a:spcPts val="1200"/>
              </a:spcBef>
              <a:spcAft>
                <a:spcPts val="0"/>
              </a:spcAft>
              <a:buClr>
                <a:schemeClr val="dk1"/>
              </a:buClr>
              <a:buSzPts val="900"/>
              <a:buFont typeface="Arial"/>
              <a:buChar char="•"/>
            </a:pPr>
            <a:r>
              <a:rPr lang="en-US" sz="900" b="0" i="0" u="none">
                <a:solidFill>
                  <a:schemeClr val="dk1"/>
                </a:solidFill>
                <a:latin typeface="Montserrat"/>
                <a:ea typeface="Montserrat"/>
                <a:cs typeface="Montserrat"/>
                <a:sym typeface="Montserrat"/>
              </a:rPr>
              <a:t> Prevención Ambiental.</a:t>
            </a:r>
            <a:endParaRPr/>
          </a:p>
          <a:p>
            <a:pPr marL="0" marR="0" lvl="0" indent="-57150" algn="l" rtl="0">
              <a:lnSpc>
                <a:spcPct val="100000"/>
              </a:lnSpc>
              <a:spcBef>
                <a:spcPts val="1200"/>
              </a:spcBef>
              <a:spcAft>
                <a:spcPts val="0"/>
              </a:spcAft>
              <a:buClr>
                <a:schemeClr val="dk1"/>
              </a:buClr>
              <a:buSzPts val="900"/>
              <a:buFont typeface="Arial"/>
              <a:buChar char="•"/>
            </a:pPr>
            <a:r>
              <a:rPr lang="en-US" sz="900" b="0" i="0" u="none">
                <a:solidFill>
                  <a:schemeClr val="dk1"/>
                </a:solidFill>
                <a:latin typeface="Montserrat"/>
                <a:ea typeface="Montserrat"/>
                <a:cs typeface="Montserrat"/>
                <a:sym typeface="Montserrat"/>
              </a:rPr>
              <a:t> Cambio climático.</a:t>
            </a:r>
            <a:endParaRPr/>
          </a:p>
          <a:p>
            <a:pPr marL="0" marR="0" lvl="0" indent="-57150" algn="l" rtl="0">
              <a:lnSpc>
                <a:spcPct val="100000"/>
              </a:lnSpc>
              <a:spcBef>
                <a:spcPts val="1200"/>
              </a:spcBef>
              <a:spcAft>
                <a:spcPts val="0"/>
              </a:spcAft>
              <a:buClr>
                <a:schemeClr val="dk1"/>
              </a:buClr>
              <a:buSzPts val="900"/>
              <a:buFont typeface="Arial"/>
              <a:buChar char="•"/>
            </a:pPr>
            <a:r>
              <a:rPr lang="en-US" sz="900" b="0" i="0" u="none">
                <a:solidFill>
                  <a:schemeClr val="dk1"/>
                </a:solidFill>
                <a:latin typeface="Montserrat"/>
                <a:ea typeface="Montserrat"/>
                <a:cs typeface="Montserrat"/>
                <a:sym typeface="Montserrat"/>
              </a:rPr>
              <a:t> Economía circular.</a:t>
            </a:r>
            <a:endParaRPr/>
          </a:p>
          <a:p>
            <a:pPr marL="0" marR="0" lvl="0" indent="-57150" algn="l" rtl="0">
              <a:lnSpc>
                <a:spcPct val="100000"/>
              </a:lnSpc>
              <a:spcBef>
                <a:spcPts val="1200"/>
              </a:spcBef>
              <a:spcAft>
                <a:spcPts val="0"/>
              </a:spcAft>
              <a:buClr>
                <a:schemeClr val="dk1"/>
              </a:buClr>
              <a:buSzPts val="900"/>
              <a:buFont typeface="Arial"/>
              <a:buChar char="•"/>
            </a:pPr>
            <a:r>
              <a:rPr lang="en-US" sz="900" b="0" i="0" u="none">
                <a:solidFill>
                  <a:schemeClr val="dk1"/>
                </a:solidFill>
                <a:latin typeface="Montserrat"/>
                <a:ea typeface="Montserrat"/>
                <a:cs typeface="Montserrat"/>
                <a:sym typeface="Montserrat"/>
              </a:rPr>
              <a:t> Sanidad ambiental.</a:t>
            </a:r>
            <a:endParaRPr/>
          </a:p>
          <a:p>
            <a:pPr marL="0" marR="0" lvl="0" indent="-57150" algn="l" rtl="0">
              <a:lnSpc>
                <a:spcPct val="100000"/>
              </a:lnSpc>
              <a:spcBef>
                <a:spcPts val="1200"/>
              </a:spcBef>
              <a:spcAft>
                <a:spcPts val="0"/>
              </a:spcAft>
              <a:buClr>
                <a:schemeClr val="dk1"/>
              </a:buClr>
              <a:buSzPts val="900"/>
              <a:buFont typeface="Arial"/>
              <a:buChar char="•"/>
            </a:pPr>
            <a:r>
              <a:rPr lang="en-US" sz="900" b="0" i="0" u="none">
                <a:solidFill>
                  <a:schemeClr val="dk1"/>
                </a:solidFill>
                <a:latin typeface="Montserrat"/>
                <a:ea typeface="Montserrat"/>
                <a:cs typeface="Montserrat"/>
                <a:sym typeface="Montserrat"/>
              </a:rPr>
              <a:t> Bienestar animal.</a:t>
            </a:r>
            <a:endParaRPr sz="900" b="0" i="0" u="none">
              <a:solidFill>
                <a:schemeClr val="dk1"/>
              </a:solidFill>
              <a:latin typeface="Montserrat"/>
              <a:ea typeface="Montserrat"/>
              <a:cs typeface="Montserrat"/>
              <a:sym typeface="Montserrat"/>
            </a:endParaRPr>
          </a:p>
          <a:p>
            <a:pPr marL="0" marR="0" lvl="0" indent="-57150" algn="l" rtl="0">
              <a:lnSpc>
                <a:spcPct val="100000"/>
              </a:lnSpc>
              <a:spcBef>
                <a:spcPts val="1200"/>
              </a:spcBef>
              <a:spcAft>
                <a:spcPts val="0"/>
              </a:spcAft>
              <a:buClr>
                <a:srgbClr val="0000FF"/>
              </a:buClr>
              <a:buSzPts val="900"/>
              <a:buFont typeface="Montserrat"/>
              <a:buChar char="•"/>
            </a:pPr>
            <a:r>
              <a:rPr lang="en-US" sz="900">
                <a:solidFill>
                  <a:srgbClr val="0000FF"/>
                </a:solidFill>
                <a:latin typeface="Montserrat"/>
                <a:ea typeface="Montserrat"/>
                <a:cs typeface="Montserrat"/>
                <a:sym typeface="Montserrat"/>
              </a:rPr>
              <a:t> Actuaciones Plan AIRE</a:t>
            </a:r>
            <a:endParaRPr sz="900">
              <a:solidFill>
                <a:srgbClr val="0000FF"/>
              </a:solidFill>
              <a:latin typeface="Montserrat"/>
              <a:ea typeface="Montserrat"/>
              <a:cs typeface="Montserrat"/>
              <a:sym typeface="Montserrat"/>
            </a:endParaRPr>
          </a:p>
        </p:txBody>
      </p:sp>
      <p:sp>
        <p:nvSpPr>
          <p:cNvPr id="269" name="Google Shape;269;p6"/>
          <p:cNvSpPr txBox="1"/>
          <p:nvPr/>
        </p:nvSpPr>
        <p:spPr>
          <a:xfrm rot="-5400000">
            <a:off x="2170906" y="4617243"/>
            <a:ext cx="2160587" cy="1800225"/>
          </a:xfrm>
          <a:prstGeom prst="rect">
            <a:avLst/>
          </a:prstGeom>
          <a:noFill/>
          <a:ln w="127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0" name="Google Shape;270;p6"/>
          <p:cNvSpPr txBox="1"/>
          <p:nvPr/>
        </p:nvSpPr>
        <p:spPr>
          <a:xfrm rot="-5400000">
            <a:off x="226218" y="4617243"/>
            <a:ext cx="2160587" cy="1800225"/>
          </a:xfrm>
          <a:prstGeom prst="rect">
            <a:avLst/>
          </a:prstGeom>
          <a:noFill/>
          <a:ln w="12700" cap="flat" cmpd="sng">
            <a:solidFill>
              <a:srgbClr val="FFC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71" name="Google Shape;271;p6"/>
          <p:cNvSpPr txBox="1"/>
          <p:nvPr/>
        </p:nvSpPr>
        <p:spPr>
          <a:xfrm>
            <a:off x="2351087" y="4508500"/>
            <a:ext cx="1871700" cy="661679"/>
          </a:xfrm>
          <a:prstGeom prst="rect">
            <a:avLst/>
          </a:prstGeom>
          <a:noFill/>
          <a:ln>
            <a:noFill/>
          </a:ln>
        </p:spPr>
        <p:txBody>
          <a:bodyPr spcFirstLastPara="1" wrap="square" lIns="91425" tIns="45700" rIns="91425" bIns="45700" anchor="t" anchorCtr="0">
            <a:spAutoFit/>
          </a:bodyPr>
          <a:lstStyle/>
          <a:p>
            <a:pPr marL="0" marR="0" lvl="0" indent="-57150" algn="l" rtl="0">
              <a:lnSpc>
                <a:spcPct val="100000"/>
              </a:lnSpc>
              <a:spcBef>
                <a:spcPts val="0"/>
              </a:spcBef>
              <a:spcAft>
                <a:spcPts val="0"/>
              </a:spcAft>
              <a:buClr>
                <a:schemeClr val="dk1"/>
              </a:buClr>
              <a:buSzPts val="900"/>
              <a:buFont typeface="Arial"/>
              <a:buChar char="•"/>
            </a:pPr>
            <a:r>
              <a:rPr lang="en-US" sz="900" b="0" i="0" u="none" dirty="0">
                <a:solidFill>
                  <a:schemeClr val="dk1"/>
                </a:solidFill>
                <a:latin typeface="Montserrat"/>
                <a:ea typeface="Montserrat"/>
                <a:cs typeface="Montserrat"/>
                <a:sym typeface="Montserrat"/>
              </a:rPr>
              <a:t> </a:t>
            </a:r>
            <a:r>
              <a:rPr lang="en-US" sz="900" b="0" i="0" u="none" dirty="0" err="1">
                <a:solidFill>
                  <a:schemeClr val="dk1"/>
                </a:solidFill>
                <a:latin typeface="Montserrat"/>
                <a:ea typeface="Montserrat"/>
                <a:cs typeface="Montserrat"/>
                <a:sym typeface="Montserrat"/>
              </a:rPr>
              <a:t>Elaboración</a:t>
            </a:r>
            <a:r>
              <a:rPr lang="en-US" sz="900" b="0" i="0" u="none" dirty="0">
                <a:solidFill>
                  <a:schemeClr val="dk1"/>
                </a:solidFill>
                <a:latin typeface="Montserrat"/>
                <a:ea typeface="Montserrat"/>
                <a:cs typeface="Montserrat"/>
                <a:sym typeface="Montserrat"/>
              </a:rPr>
              <a:t> de PMVCV.</a:t>
            </a:r>
            <a:endParaRPr dirty="0"/>
          </a:p>
          <a:p>
            <a:pPr marL="0" marR="0" lvl="0" indent="-57150" algn="l" rtl="0">
              <a:lnSpc>
                <a:spcPct val="100000"/>
              </a:lnSpc>
              <a:spcBef>
                <a:spcPts val="1200"/>
              </a:spcBef>
              <a:spcAft>
                <a:spcPts val="0"/>
              </a:spcAft>
              <a:buClr>
                <a:schemeClr val="dk1"/>
              </a:buClr>
              <a:buSzPts val="900"/>
              <a:buFont typeface="Arial"/>
              <a:buChar char="•"/>
            </a:pPr>
            <a:r>
              <a:rPr lang="en-US" sz="900" b="0" i="0" u="none" dirty="0">
                <a:solidFill>
                  <a:schemeClr val="dk1"/>
                </a:solidFill>
                <a:latin typeface="Montserrat"/>
                <a:ea typeface="Montserrat"/>
                <a:cs typeface="Montserrat"/>
                <a:sym typeface="Montserrat"/>
              </a:rPr>
              <a:t> </a:t>
            </a:r>
            <a:r>
              <a:rPr lang="en-US" sz="900" b="0" i="0" u="none" dirty="0" err="1">
                <a:solidFill>
                  <a:schemeClr val="dk1"/>
                </a:solidFill>
                <a:latin typeface="Montserrat"/>
                <a:ea typeface="Montserrat"/>
                <a:cs typeface="Montserrat"/>
                <a:sym typeface="Montserrat"/>
              </a:rPr>
              <a:t>Implementación</a:t>
            </a:r>
            <a:r>
              <a:rPr lang="en-US" sz="900" b="0" i="0" u="none" dirty="0">
                <a:solidFill>
                  <a:schemeClr val="dk1"/>
                </a:solidFill>
                <a:latin typeface="Montserrat"/>
                <a:ea typeface="Montserrat"/>
                <a:cs typeface="Montserrat"/>
                <a:sym typeface="Montserrat"/>
              </a:rPr>
              <a:t> de </a:t>
            </a:r>
            <a:r>
              <a:rPr lang="en-US" sz="900" b="0" i="0" u="none" dirty="0" err="1">
                <a:solidFill>
                  <a:schemeClr val="dk1"/>
                </a:solidFill>
                <a:latin typeface="Montserrat"/>
                <a:ea typeface="Montserrat"/>
                <a:cs typeface="Montserrat"/>
                <a:sym typeface="Montserrat"/>
              </a:rPr>
              <a:t>medidas</a:t>
            </a:r>
            <a:r>
              <a:rPr lang="en-US" sz="900" b="0" i="0" u="none" dirty="0">
                <a:solidFill>
                  <a:schemeClr val="dk1"/>
                </a:solidFill>
                <a:latin typeface="Montserrat"/>
                <a:ea typeface="Montserrat"/>
                <a:cs typeface="Montserrat"/>
                <a:sym typeface="Montserrat"/>
              </a:rPr>
              <a:t> del PMVCV</a:t>
            </a:r>
            <a:r>
              <a:rPr lang="en-US" sz="900" b="0" i="0" u="none" dirty="0" smtClean="0">
                <a:solidFill>
                  <a:schemeClr val="dk1"/>
                </a:solidFill>
                <a:latin typeface="Montserrat"/>
                <a:ea typeface="Montserrat"/>
                <a:cs typeface="Montserrat"/>
                <a:sym typeface="Montserrat"/>
              </a:rPr>
              <a:t>.</a:t>
            </a:r>
            <a:endParaRPr sz="900" b="0" i="0" u="none" dirty="0">
              <a:solidFill>
                <a:schemeClr val="dk1"/>
              </a:solidFill>
              <a:latin typeface="Montserrat"/>
              <a:ea typeface="Montserrat"/>
              <a:cs typeface="Montserrat"/>
              <a:sym typeface="Montserrat"/>
            </a:endParaRPr>
          </a:p>
        </p:txBody>
      </p:sp>
      <p:sp>
        <p:nvSpPr>
          <p:cNvPr id="272" name="Google Shape;272;p6"/>
          <p:cNvSpPr txBox="1"/>
          <p:nvPr/>
        </p:nvSpPr>
        <p:spPr>
          <a:xfrm>
            <a:off x="406400" y="4508500"/>
            <a:ext cx="1871662" cy="508000"/>
          </a:xfrm>
          <a:prstGeom prst="rect">
            <a:avLst/>
          </a:prstGeom>
          <a:noFill/>
          <a:ln>
            <a:noFill/>
          </a:ln>
        </p:spPr>
        <p:txBody>
          <a:bodyPr spcFirstLastPara="1" wrap="square" lIns="91425" tIns="45700" rIns="91425" bIns="45700" anchor="t" anchorCtr="0">
            <a:spAutoFit/>
          </a:bodyPr>
          <a:lstStyle/>
          <a:p>
            <a:pPr marL="0" marR="0" lvl="0" indent="-57150" algn="l" rtl="0">
              <a:lnSpc>
                <a:spcPct val="100000"/>
              </a:lnSpc>
              <a:spcBef>
                <a:spcPts val="0"/>
              </a:spcBef>
              <a:spcAft>
                <a:spcPts val="0"/>
              </a:spcAft>
              <a:buClr>
                <a:schemeClr val="dk1"/>
              </a:buClr>
              <a:buSzPts val="900"/>
              <a:buFont typeface="Arial"/>
              <a:buChar char="•"/>
            </a:pPr>
            <a:r>
              <a:rPr lang="en-US" sz="900" b="0" i="0" u="none">
                <a:solidFill>
                  <a:schemeClr val="dk1"/>
                </a:solidFill>
                <a:latin typeface="Montserrat"/>
                <a:ea typeface="Montserrat"/>
                <a:cs typeface="Montserrat"/>
                <a:sym typeface="Montserrat"/>
              </a:rPr>
              <a:t> Gestión de arribazones de alga invasora Rugulopteryx okamurae.</a:t>
            </a:r>
            <a:endParaRPr/>
          </a:p>
        </p:txBody>
      </p:sp>
      <p:pic>
        <p:nvPicPr>
          <p:cNvPr id="273" name="Google Shape;273;p6"/>
          <p:cNvPicPr preferRelativeResize="0"/>
          <p:nvPr/>
        </p:nvPicPr>
        <p:blipFill>
          <a:blip r:embed="rId6">
            <a:alphaModFix/>
          </a:blip>
          <a:stretch>
            <a:fillRect/>
          </a:stretch>
        </p:blipFill>
        <p:spPr>
          <a:xfrm>
            <a:off x="10167714" y="2392400"/>
            <a:ext cx="1164600" cy="1206434"/>
          </a:xfrm>
          <a:prstGeom prst="rect">
            <a:avLst/>
          </a:prstGeom>
          <a:noFill/>
          <a:ln>
            <a:noFill/>
          </a:ln>
        </p:spPr>
      </p:pic>
      <p:grpSp>
        <p:nvGrpSpPr>
          <p:cNvPr id="274" name="Google Shape;274;p6"/>
          <p:cNvGrpSpPr/>
          <p:nvPr/>
        </p:nvGrpSpPr>
        <p:grpSpPr>
          <a:xfrm>
            <a:off x="6390904" y="2292072"/>
            <a:ext cx="2970347" cy="1369001"/>
            <a:chOff x="6311373" y="2621448"/>
            <a:chExt cx="2379323" cy="1096517"/>
          </a:xfrm>
        </p:grpSpPr>
        <p:sp>
          <p:nvSpPr>
            <p:cNvPr id="275" name="Google Shape;275;p6"/>
            <p:cNvSpPr/>
            <p:nvPr/>
          </p:nvSpPr>
          <p:spPr>
            <a:xfrm>
              <a:off x="6338307" y="2621464"/>
              <a:ext cx="1097700" cy="1096500"/>
            </a:xfrm>
            <a:prstGeom prst="ellipse">
              <a:avLst/>
            </a:prstGeom>
            <a:solidFill>
              <a:srgbClr val="5DA21E"/>
            </a:solidFill>
            <a:ln>
              <a:noFill/>
            </a:ln>
          </p:spPr>
          <p:txBody>
            <a:bodyPr spcFirstLastPara="1" wrap="square" lIns="86925" tIns="43450" rIns="86925" bIns="43450" anchor="ctr" anchorCtr="0">
              <a:noAutofit/>
            </a:bodyPr>
            <a:lstStyle/>
            <a:p>
              <a:pPr marL="0" marR="0" lvl="0" indent="0" algn="l" rtl="0">
                <a:lnSpc>
                  <a:spcPct val="100000"/>
                </a:lnSpc>
                <a:spcBef>
                  <a:spcPts val="0"/>
                </a:spcBef>
                <a:spcAft>
                  <a:spcPts val="0"/>
                </a:spcAft>
                <a:buNone/>
              </a:pPr>
              <a:endParaRPr sz="1711" b="0" i="0" u="none">
                <a:solidFill>
                  <a:schemeClr val="dk1"/>
                </a:solidFill>
                <a:latin typeface="Arial"/>
                <a:ea typeface="Arial"/>
                <a:cs typeface="Arial"/>
                <a:sym typeface="Arial"/>
              </a:endParaRPr>
            </a:p>
          </p:txBody>
        </p:sp>
        <p:pic>
          <p:nvPicPr>
            <p:cNvPr id="276" name="Google Shape;276;p6" descr="C:\Users\pquerog\Downloads\noun-leaves-2252589.png"/>
            <p:cNvPicPr preferRelativeResize="0"/>
            <p:nvPr/>
          </p:nvPicPr>
          <p:blipFill rotWithShape="1">
            <a:blip r:embed="rId7">
              <a:alphaModFix/>
            </a:blip>
            <a:srcRect b="15516"/>
            <a:stretch/>
          </p:blipFill>
          <p:spPr>
            <a:xfrm>
              <a:off x="6311373" y="2636200"/>
              <a:ext cx="1151530" cy="972461"/>
            </a:xfrm>
            <a:prstGeom prst="rect">
              <a:avLst/>
            </a:prstGeom>
            <a:noFill/>
            <a:ln>
              <a:noFill/>
            </a:ln>
          </p:spPr>
        </p:pic>
        <p:sp>
          <p:nvSpPr>
            <p:cNvPr id="277" name="Google Shape;277;p6"/>
            <p:cNvSpPr/>
            <p:nvPr/>
          </p:nvSpPr>
          <p:spPr>
            <a:xfrm>
              <a:off x="7584736" y="2621448"/>
              <a:ext cx="1095300" cy="1096500"/>
            </a:xfrm>
            <a:prstGeom prst="ellipse">
              <a:avLst/>
            </a:prstGeom>
            <a:solidFill>
              <a:srgbClr val="5DA21E"/>
            </a:solidFill>
            <a:ln>
              <a:noFill/>
            </a:ln>
          </p:spPr>
          <p:txBody>
            <a:bodyPr spcFirstLastPara="1" wrap="square" lIns="86925" tIns="43450" rIns="86925" bIns="43450" anchor="ctr" anchorCtr="0">
              <a:noAutofit/>
            </a:bodyPr>
            <a:lstStyle/>
            <a:p>
              <a:pPr marL="0" marR="0" lvl="0" indent="0" algn="l" rtl="0">
                <a:lnSpc>
                  <a:spcPct val="100000"/>
                </a:lnSpc>
                <a:spcBef>
                  <a:spcPts val="0"/>
                </a:spcBef>
                <a:spcAft>
                  <a:spcPts val="0"/>
                </a:spcAft>
                <a:buNone/>
              </a:pPr>
              <a:endParaRPr sz="1711" b="0" i="0" u="none">
                <a:solidFill>
                  <a:schemeClr val="dk1"/>
                </a:solidFill>
                <a:latin typeface="Arial"/>
                <a:ea typeface="Arial"/>
                <a:cs typeface="Arial"/>
                <a:sym typeface="Arial"/>
              </a:endParaRPr>
            </a:p>
          </p:txBody>
        </p:sp>
        <p:pic>
          <p:nvPicPr>
            <p:cNvPr id="278" name="Google Shape;278;p6"/>
            <p:cNvPicPr preferRelativeResize="0"/>
            <p:nvPr/>
          </p:nvPicPr>
          <p:blipFill>
            <a:blip r:embed="rId8">
              <a:alphaModFix/>
            </a:blip>
            <a:stretch>
              <a:fillRect/>
            </a:stretch>
          </p:blipFill>
          <p:spPr>
            <a:xfrm>
              <a:off x="7606230" y="2925033"/>
              <a:ext cx="1084466" cy="661790"/>
            </a:xfrm>
            <a:prstGeom prst="rect">
              <a:avLst/>
            </a:prstGeom>
            <a:noFill/>
            <a:ln>
              <a:noFill/>
            </a:ln>
          </p:spPr>
        </p:pic>
      </p:grpSp>
      <p:pic>
        <p:nvPicPr>
          <p:cNvPr id="279" name="Google Shape;279;p6"/>
          <p:cNvPicPr preferRelativeResize="0"/>
          <p:nvPr/>
        </p:nvPicPr>
        <p:blipFill>
          <a:blip r:embed="rId9">
            <a:alphaModFix/>
          </a:blip>
          <a:stretch>
            <a:fillRect/>
          </a:stretch>
        </p:blipFill>
        <p:spPr>
          <a:xfrm>
            <a:off x="4358908" y="2387445"/>
            <a:ext cx="1527900" cy="1216328"/>
          </a:xfrm>
          <a:prstGeom prst="rect">
            <a:avLst/>
          </a:prstGeom>
          <a:noFill/>
          <a:ln>
            <a:noFill/>
          </a:ln>
        </p:spPr>
      </p:pic>
      <p:cxnSp>
        <p:nvCxnSpPr>
          <p:cNvPr id="280" name="Google Shape;280;p6"/>
          <p:cNvCxnSpPr/>
          <p:nvPr/>
        </p:nvCxnSpPr>
        <p:spPr>
          <a:xfrm>
            <a:off x="8054550" y="5173325"/>
            <a:ext cx="3300" cy="1251900"/>
          </a:xfrm>
          <a:prstGeom prst="straightConnector1">
            <a:avLst/>
          </a:prstGeom>
          <a:noFill/>
          <a:ln w="9525" cap="flat" cmpd="sng">
            <a:solidFill>
              <a:srgbClr val="0000FF"/>
            </a:solidFill>
            <a:prstDash val="solid"/>
            <a:miter lim="800000"/>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7"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286" name="Google Shape;286;p7"/>
          <p:cNvSpPr txBox="1"/>
          <p:nvPr/>
        </p:nvSpPr>
        <p:spPr>
          <a:xfrm>
            <a:off x="1630362" y="3068637"/>
            <a:ext cx="993775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Montserrat"/>
              <a:buNone/>
            </a:pPr>
            <a:r>
              <a:rPr lang="en-US" sz="1600" b="0" i="0" u="none">
                <a:solidFill>
                  <a:schemeClr val="dk1"/>
                </a:solidFill>
                <a:latin typeface="Montserrat"/>
                <a:ea typeface="Montserrat"/>
                <a:cs typeface="Montserrat"/>
                <a:sym typeface="Montserrat"/>
              </a:rPr>
              <a:t> </a:t>
            </a:r>
            <a:r>
              <a:rPr lang="en-US" sz="1800" b="1" i="0" u="none">
                <a:solidFill>
                  <a:srgbClr val="5DA21E"/>
                </a:solidFill>
                <a:latin typeface="Montserrat"/>
                <a:ea typeface="Montserrat"/>
                <a:cs typeface="Montserrat"/>
                <a:sym typeface="Montserrat"/>
              </a:rPr>
              <a:t>OBJETO</a:t>
            </a:r>
            <a:r>
              <a:rPr lang="en-US" sz="1800" b="0" i="0" u="none">
                <a:solidFill>
                  <a:schemeClr val="dk1"/>
                </a:solidFill>
                <a:latin typeface="Montserrat"/>
                <a:ea typeface="Montserrat"/>
                <a:cs typeface="Montserrat"/>
                <a:sym typeface="Montserrat"/>
              </a:rPr>
              <a:t>: Paliar los efectos de la invasión del alga asiática invasora </a:t>
            </a:r>
            <a:r>
              <a:rPr lang="en-US" sz="1800" b="0" i="1" u="none">
                <a:solidFill>
                  <a:schemeClr val="dk1"/>
                </a:solidFill>
                <a:latin typeface="Montserrat"/>
                <a:ea typeface="Montserrat"/>
                <a:cs typeface="Montserrat"/>
                <a:sym typeface="Montserrat"/>
              </a:rPr>
              <a:t>Rugulopteryx okamurae,</a:t>
            </a:r>
            <a:r>
              <a:rPr lang="en-US" sz="1800" b="0" i="0" u="none">
                <a:solidFill>
                  <a:schemeClr val="dk1"/>
                </a:solidFill>
                <a:latin typeface="Montserrat"/>
                <a:ea typeface="Montserrat"/>
                <a:cs typeface="Montserrat"/>
                <a:sym typeface="Montserrat"/>
              </a:rPr>
              <a:t> en el litoral gaditano. </a:t>
            </a:r>
            <a:endParaRPr/>
          </a:p>
        </p:txBody>
      </p:sp>
      <p:sp>
        <p:nvSpPr>
          <p:cNvPr id="287" name="Google Shape;287;p7"/>
          <p:cNvSpPr txBox="1">
            <a:spLocks noGrp="1"/>
          </p:cNvSpPr>
          <p:nvPr>
            <p:ph type="title"/>
          </p:nvPr>
        </p:nvSpPr>
        <p:spPr>
          <a:xfrm>
            <a:off x="0" y="1341437"/>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LÍNEA 1. </a:t>
            </a:r>
            <a:r>
              <a:rPr lang="en-US" sz="2800" b="1" i="1" u="none">
                <a:solidFill>
                  <a:srgbClr val="5DA21E"/>
                </a:solidFill>
                <a:latin typeface="Montserrat"/>
                <a:ea typeface="Montserrat"/>
                <a:cs typeface="Montserrat"/>
                <a:sym typeface="Montserrat"/>
              </a:rPr>
              <a:t>ALGA INVASORA</a:t>
            </a:r>
            <a:endParaRPr/>
          </a:p>
        </p:txBody>
      </p:sp>
      <p:sp>
        <p:nvSpPr>
          <p:cNvPr id="288" name="Google Shape;288;p7"/>
          <p:cNvSpPr txBox="1"/>
          <p:nvPr/>
        </p:nvSpPr>
        <p:spPr>
          <a:xfrm>
            <a:off x="1630362" y="4356100"/>
            <a:ext cx="9721850"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a:solidFill>
                  <a:srgbClr val="5DA21E"/>
                </a:solidFill>
                <a:latin typeface="Montserrat"/>
                <a:ea typeface="Montserrat"/>
                <a:cs typeface="Montserrat"/>
                <a:sym typeface="Montserrat"/>
              </a:rPr>
              <a:t>BENEFICIARIOS: </a:t>
            </a:r>
            <a:r>
              <a:rPr lang="en-US" sz="1800" b="0" i="0" u="none">
                <a:solidFill>
                  <a:schemeClr val="dk1"/>
                </a:solidFill>
                <a:latin typeface="Montserrat"/>
                <a:ea typeface="Montserrat"/>
                <a:cs typeface="Montserrat"/>
                <a:sym typeface="Montserrat"/>
              </a:rPr>
              <a:t>municipios directamente afectados por la invasión.</a:t>
            </a:r>
            <a:endParaRPr/>
          </a:p>
        </p:txBody>
      </p:sp>
      <p:sp>
        <p:nvSpPr>
          <p:cNvPr id="289" name="Google Shape;289;p7"/>
          <p:cNvSpPr txBox="1"/>
          <p:nvPr/>
        </p:nvSpPr>
        <p:spPr>
          <a:xfrm>
            <a:off x="1630362" y="5373687"/>
            <a:ext cx="9721850" cy="9223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a:solidFill>
                  <a:srgbClr val="5DA21E"/>
                </a:solidFill>
                <a:latin typeface="Montserrat"/>
                <a:ea typeface="Montserrat"/>
                <a:cs typeface="Montserrat"/>
                <a:sym typeface="Montserrat"/>
              </a:rPr>
              <a:t>IMPORTE MÁXIMO FINANCIABLE</a:t>
            </a:r>
            <a:r>
              <a:rPr lang="en-US" sz="1800" b="0" i="0" u="none">
                <a:solidFill>
                  <a:schemeClr val="dk1"/>
                </a:solidFill>
                <a:latin typeface="Montserrat"/>
                <a:ea typeface="Montserrat"/>
                <a:cs typeface="Montserrat"/>
                <a:sym typeface="Montserrat"/>
              </a:rPr>
              <a:t>: según solicitudes que se reciban se repartirá el presupuesto en base a estos criterios: nº habitantes, km de playas, cantidades retiradas anualidades anteriores. </a:t>
            </a:r>
            <a:endParaRPr/>
          </a:p>
        </p:txBody>
      </p:sp>
      <p:grpSp>
        <p:nvGrpSpPr>
          <p:cNvPr id="290" name="Google Shape;290;p7"/>
          <p:cNvGrpSpPr/>
          <p:nvPr/>
        </p:nvGrpSpPr>
        <p:grpSpPr>
          <a:xfrm>
            <a:off x="2638425" y="1196975"/>
            <a:ext cx="936625" cy="936625"/>
            <a:chOff x="730690" y="2278613"/>
            <a:chExt cx="1440000" cy="1440000"/>
          </a:xfrm>
        </p:grpSpPr>
        <p:sp>
          <p:nvSpPr>
            <p:cNvPr id="291" name="Google Shape;291;p7"/>
            <p:cNvSpPr/>
            <p:nvPr/>
          </p:nvSpPr>
          <p:spPr>
            <a:xfrm>
              <a:off x="730690" y="2278613"/>
              <a:ext cx="1440000" cy="1440000"/>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92" name="Google Shape;292;p7" descr="C:\Users\pquerog\Downloads\noun-seaweed-4464359.png"/>
            <p:cNvPicPr preferRelativeResize="0"/>
            <p:nvPr/>
          </p:nvPicPr>
          <p:blipFill rotWithShape="1">
            <a:blip r:embed="rId4">
              <a:alphaModFix/>
            </a:blip>
            <a:srcRect b="14001"/>
            <a:stretch/>
          </p:blipFill>
          <p:spPr>
            <a:xfrm>
              <a:off x="816835" y="2484554"/>
              <a:ext cx="1267710" cy="1090203"/>
            </a:xfrm>
            <a:prstGeom prst="rect">
              <a:avLst/>
            </a:prstGeom>
            <a:noFill/>
            <a:ln>
              <a:noFill/>
            </a:ln>
          </p:spPr>
        </p:pic>
      </p:grpSp>
      <p:sp>
        <p:nvSpPr>
          <p:cNvPr id="293" name="Google Shape;293;p7"/>
          <p:cNvSpPr/>
          <p:nvPr/>
        </p:nvSpPr>
        <p:spPr>
          <a:xfrm rot="5400000">
            <a:off x="550862" y="4186237"/>
            <a:ext cx="863600" cy="790575"/>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94" name="Google Shape;294;p7" descr="C:\Users\pquerog\Downloads\noun_Government_289436.png"/>
          <p:cNvPicPr preferRelativeResize="0"/>
          <p:nvPr/>
        </p:nvPicPr>
        <p:blipFill rotWithShape="1">
          <a:blip r:embed="rId5">
            <a:alphaModFix/>
          </a:blip>
          <a:srcRect/>
          <a:stretch/>
        </p:blipFill>
        <p:spPr>
          <a:xfrm>
            <a:off x="549275" y="4221162"/>
            <a:ext cx="685800" cy="592137"/>
          </a:xfrm>
          <a:prstGeom prst="rect">
            <a:avLst/>
          </a:prstGeom>
          <a:noFill/>
          <a:ln>
            <a:noFill/>
          </a:ln>
        </p:spPr>
      </p:pic>
      <p:sp>
        <p:nvSpPr>
          <p:cNvPr id="295" name="Google Shape;295;p7"/>
          <p:cNvSpPr/>
          <p:nvPr/>
        </p:nvSpPr>
        <p:spPr>
          <a:xfrm rot="5400000">
            <a:off x="585787" y="2960687"/>
            <a:ext cx="865187"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96" name="Google Shape;296;p7"/>
          <p:cNvPicPr preferRelativeResize="0"/>
          <p:nvPr/>
        </p:nvPicPr>
        <p:blipFill rotWithShape="1">
          <a:blip r:embed="rId6">
            <a:alphaModFix/>
          </a:blip>
          <a:srcRect l="20013" r="19947" b="16612"/>
          <a:stretch/>
        </p:blipFill>
        <p:spPr>
          <a:xfrm>
            <a:off x="658812" y="3105150"/>
            <a:ext cx="361950" cy="503237"/>
          </a:xfrm>
          <a:prstGeom prst="rect">
            <a:avLst/>
          </a:prstGeom>
          <a:noFill/>
          <a:ln>
            <a:noFill/>
          </a:ln>
        </p:spPr>
      </p:pic>
      <p:sp>
        <p:nvSpPr>
          <p:cNvPr id="297" name="Google Shape;297;p7"/>
          <p:cNvSpPr/>
          <p:nvPr/>
        </p:nvSpPr>
        <p:spPr>
          <a:xfrm rot="5400000">
            <a:off x="586581" y="5409406"/>
            <a:ext cx="863600"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98" name="Google Shape;298;p7"/>
          <p:cNvPicPr preferRelativeResize="0"/>
          <p:nvPr/>
        </p:nvPicPr>
        <p:blipFill rotWithShape="1">
          <a:blip r:embed="rId7">
            <a:alphaModFix/>
          </a:blip>
          <a:srcRect l="3335" b="13276"/>
          <a:stretch/>
        </p:blipFill>
        <p:spPr>
          <a:xfrm>
            <a:off x="658812" y="5503862"/>
            <a:ext cx="576262" cy="517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8" descr="3_Transicion_ecologica.png"/>
          <p:cNvPicPr preferRelativeResize="0"/>
          <p:nvPr/>
        </p:nvPicPr>
        <p:blipFill rotWithShape="1">
          <a:blip r:embed="rId3">
            <a:alphaModFix/>
          </a:blip>
          <a:srcRect/>
          <a:stretch/>
        </p:blipFill>
        <p:spPr>
          <a:xfrm>
            <a:off x="261937" y="188912"/>
            <a:ext cx="3117850" cy="552450"/>
          </a:xfrm>
          <a:prstGeom prst="rect">
            <a:avLst/>
          </a:prstGeom>
          <a:noFill/>
          <a:ln>
            <a:noFill/>
          </a:ln>
        </p:spPr>
      </p:pic>
      <p:sp>
        <p:nvSpPr>
          <p:cNvPr id="304" name="Google Shape;304;p8"/>
          <p:cNvSpPr txBox="1"/>
          <p:nvPr/>
        </p:nvSpPr>
        <p:spPr>
          <a:xfrm>
            <a:off x="1630362" y="2717800"/>
            <a:ext cx="9648825" cy="36625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A21E"/>
              </a:buClr>
              <a:buSzPts val="1800"/>
              <a:buFont typeface="Montserrat"/>
              <a:buNone/>
            </a:pPr>
            <a:r>
              <a:rPr lang="en-US" sz="1800" b="1" i="0" u="none" dirty="0">
                <a:solidFill>
                  <a:srgbClr val="5DA21E"/>
                </a:solidFill>
                <a:latin typeface="Montserrat"/>
                <a:ea typeface="Montserrat"/>
                <a:cs typeface="Montserrat"/>
                <a:sym typeface="Montserrat"/>
              </a:rPr>
              <a:t>ACTUACIONES FINANCIABLES:</a:t>
            </a:r>
            <a:endParaRPr sz="1800" b="0" i="0" u="none" dirty="0">
              <a:solidFill>
                <a:schemeClr val="dk1"/>
              </a:solidFill>
              <a:latin typeface="Montserrat"/>
              <a:ea typeface="Montserrat"/>
              <a:cs typeface="Montserrat"/>
              <a:sym typeface="Montserrat"/>
            </a:endParaRPr>
          </a:p>
          <a:p>
            <a:pPr marL="0" marR="0" lvl="0" indent="-114300" algn="l" rtl="0">
              <a:lnSpc>
                <a:spcPct val="100000"/>
              </a:lnSpc>
              <a:spcBef>
                <a:spcPts val="1200"/>
              </a:spcBef>
              <a:spcAft>
                <a:spcPts val="0"/>
              </a:spcAft>
              <a:buClr>
                <a:schemeClr val="dk1"/>
              </a:buClr>
              <a:buSzPts val="1800"/>
              <a:buFont typeface="Arial"/>
              <a:buChar char="•"/>
            </a:pPr>
            <a:r>
              <a:rPr lang="en-US" sz="1800" b="1" i="0" u="none" dirty="0">
                <a:solidFill>
                  <a:schemeClr val="dk1"/>
                </a:solidFill>
                <a:latin typeface="Montserrat"/>
                <a:ea typeface="Montserrat"/>
                <a:cs typeface="Montserrat"/>
                <a:sym typeface="Montserrat"/>
              </a:rPr>
              <a:t> </a:t>
            </a:r>
            <a:r>
              <a:rPr lang="en-US" sz="1800" b="0" i="0" u="none" dirty="0">
                <a:solidFill>
                  <a:schemeClr val="dk1"/>
                </a:solidFill>
                <a:latin typeface="Montserrat"/>
                <a:ea typeface="Montserrat"/>
                <a:cs typeface="Montserrat"/>
                <a:sym typeface="Montserrat"/>
              </a:rPr>
              <a:t>Servicios de </a:t>
            </a:r>
            <a:r>
              <a:rPr lang="en-US" sz="1800" b="0" i="0" u="none" dirty="0" err="1">
                <a:solidFill>
                  <a:schemeClr val="dk1"/>
                </a:solidFill>
                <a:latin typeface="Montserrat"/>
                <a:ea typeface="Montserrat"/>
                <a:cs typeface="Montserrat"/>
                <a:sym typeface="Montserrat"/>
              </a:rPr>
              <a:t>limpieza</a:t>
            </a:r>
            <a:r>
              <a:rPr lang="en-US" sz="1800" b="0" i="0" u="none" dirty="0">
                <a:solidFill>
                  <a:schemeClr val="dk1"/>
                </a:solidFill>
                <a:latin typeface="Montserrat"/>
                <a:ea typeface="Montserrat"/>
                <a:cs typeface="Montserrat"/>
                <a:sym typeface="Montserrat"/>
              </a:rPr>
              <a:t> y </a:t>
            </a:r>
            <a:r>
              <a:rPr lang="en-US" sz="1800" b="0" i="0" u="none" dirty="0" err="1">
                <a:solidFill>
                  <a:schemeClr val="dk1"/>
                </a:solidFill>
                <a:latin typeface="Montserrat"/>
                <a:ea typeface="Montserrat"/>
                <a:cs typeface="Montserrat"/>
                <a:sym typeface="Montserrat"/>
              </a:rPr>
              <a:t>retirada</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arribazones</a:t>
            </a:r>
            <a:r>
              <a:rPr lang="en-US" sz="1800" b="0" i="0" u="none" dirty="0">
                <a:solidFill>
                  <a:schemeClr val="dk1"/>
                </a:solidFill>
                <a:latin typeface="Montserrat"/>
                <a:ea typeface="Montserrat"/>
                <a:cs typeface="Montserrat"/>
                <a:sym typeface="Montserrat"/>
              </a:rPr>
              <a:t> de </a:t>
            </a:r>
            <a:r>
              <a:rPr lang="en-US" sz="1800" b="0" i="1" u="none" dirty="0" err="1">
                <a:solidFill>
                  <a:schemeClr val="dk1"/>
                </a:solidFill>
                <a:latin typeface="Montserrat"/>
                <a:ea typeface="Montserrat"/>
                <a:cs typeface="Montserrat"/>
                <a:sym typeface="Montserrat"/>
              </a:rPr>
              <a:t>R.o</a:t>
            </a:r>
            <a:r>
              <a:rPr lang="en-US" sz="1800" b="0" i="1" u="none" dirty="0">
                <a:solidFill>
                  <a:schemeClr val="dk1"/>
                </a:solidFill>
                <a:latin typeface="Montserrat"/>
                <a:ea typeface="Montserrat"/>
                <a:cs typeface="Montserrat"/>
                <a:sym typeface="Montserrat"/>
              </a:rPr>
              <a:t>.</a:t>
            </a:r>
            <a:r>
              <a:rPr lang="en-US" sz="1800" b="0" i="0" u="none" dirty="0">
                <a:solidFill>
                  <a:schemeClr val="dk1"/>
                </a:solidFill>
                <a:latin typeface="Montserrat"/>
                <a:ea typeface="Montserrat"/>
                <a:cs typeface="Montserrat"/>
                <a:sym typeface="Montserrat"/>
              </a:rPr>
              <a:t> en las playas (</a:t>
            </a:r>
            <a:r>
              <a:rPr lang="en-US" sz="1800" b="0" i="0" u="none" dirty="0" err="1">
                <a:solidFill>
                  <a:schemeClr val="dk1"/>
                </a:solidFill>
                <a:latin typeface="Montserrat"/>
                <a:ea typeface="Montserrat"/>
                <a:cs typeface="Montserrat"/>
                <a:sym typeface="Montserrat"/>
              </a:rPr>
              <a:t>contratos</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servicio</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encomiendas</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gestión</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contratación</a:t>
            </a:r>
            <a:r>
              <a:rPr lang="en-US" sz="1800" b="0" i="0" u="none" dirty="0">
                <a:solidFill>
                  <a:schemeClr val="dk1"/>
                </a:solidFill>
                <a:latin typeface="Montserrat"/>
                <a:ea typeface="Montserrat"/>
                <a:cs typeface="Montserrat"/>
                <a:sym typeface="Montserrat"/>
              </a:rPr>
              <a:t> de personal).</a:t>
            </a:r>
            <a:endParaRPr dirty="0"/>
          </a:p>
          <a:p>
            <a:pPr marL="0" marR="0" lvl="0" indent="-114300" algn="l" rtl="0">
              <a:lnSpc>
                <a:spcPct val="100000"/>
              </a:lnSpc>
              <a:spcBef>
                <a:spcPts val="1200"/>
              </a:spcBef>
              <a:spcAft>
                <a:spcPts val="0"/>
              </a:spcAft>
              <a:buClr>
                <a:schemeClr val="dk1"/>
              </a:buClr>
              <a:buSzPts val="1800"/>
              <a:buFont typeface="Arial"/>
              <a:buChar char="•"/>
            </a:pP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Transporte</a:t>
            </a:r>
            <a:r>
              <a:rPr lang="en-US" sz="1800" b="0" i="0" u="none" dirty="0">
                <a:solidFill>
                  <a:schemeClr val="dk1"/>
                </a:solidFill>
                <a:latin typeface="Montserrat"/>
                <a:ea typeface="Montserrat"/>
                <a:cs typeface="Montserrat"/>
                <a:sym typeface="Montserrat"/>
              </a:rPr>
              <a:t> del material a </a:t>
            </a:r>
            <a:r>
              <a:rPr lang="en-US" sz="1800" b="0" i="0" u="none" dirty="0" err="1">
                <a:solidFill>
                  <a:schemeClr val="dk1"/>
                </a:solidFill>
                <a:latin typeface="Montserrat"/>
                <a:ea typeface="Montserrat"/>
                <a:cs typeface="Montserrat"/>
                <a:sym typeface="Montserrat"/>
              </a:rPr>
              <a:t>punto</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acopio</a:t>
            </a:r>
            <a:r>
              <a:rPr lang="en-US" sz="1800" b="0" i="0" u="none" dirty="0">
                <a:solidFill>
                  <a:schemeClr val="dk1"/>
                </a:solidFill>
                <a:latin typeface="Montserrat"/>
                <a:ea typeface="Montserrat"/>
                <a:cs typeface="Montserrat"/>
                <a:sym typeface="Montserrat"/>
              </a:rPr>
              <a:t> o </a:t>
            </a:r>
            <a:r>
              <a:rPr lang="en-US" sz="1800" b="0" i="0" u="none" dirty="0" err="1">
                <a:solidFill>
                  <a:schemeClr val="dk1"/>
                </a:solidFill>
                <a:latin typeface="Montserrat"/>
                <a:ea typeface="Montserrat"/>
                <a:cs typeface="Montserrat"/>
                <a:sym typeface="Montserrat"/>
              </a:rPr>
              <a:t>vertedero</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autorizado</a:t>
            </a:r>
            <a:r>
              <a:rPr lang="en-US" sz="1800" b="0" i="0" u="none" dirty="0">
                <a:solidFill>
                  <a:schemeClr val="dk1"/>
                </a:solidFill>
                <a:latin typeface="Montserrat"/>
                <a:ea typeface="Montserrat"/>
                <a:cs typeface="Montserrat"/>
                <a:sym typeface="Montserrat"/>
              </a:rPr>
              <a:t>.</a:t>
            </a:r>
            <a:endParaRPr dirty="0"/>
          </a:p>
          <a:p>
            <a:pPr marL="0" marR="0" lvl="0" indent="-114300" algn="l" rtl="0">
              <a:lnSpc>
                <a:spcPct val="100000"/>
              </a:lnSpc>
              <a:spcBef>
                <a:spcPts val="1200"/>
              </a:spcBef>
              <a:spcAft>
                <a:spcPts val="0"/>
              </a:spcAft>
              <a:buClr>
                <a:schemeClr val="dk1"/>
              </a:buClr>
              <a:buSzPts val="1800"/>
              <a:buFont typeface="Arial"/>
              <a:buChar char="•"/>
            </a:pP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Costes</a:t>
            </a:r>
            <a:r>
              <a:rPr lang="en-US" sz="1800" b="0" i="0" u="none" dirty="0">
                <a:solidFill>
                  <a:schemeClr val="dk1"/>
                </a:solidFill>
                <a:latin typeface="Montserrat"/>
                <a:ea typeface="Montserrat"/>
                <a:cs typeface="Montserrat"/>
                <a:sym typeface="Montserrat"/>
              </a:rPr>
              <a:t> del </a:t>
            </a:r>
            <a:r>
              <a:rPr lang="en-US" sz="1800" b="0" i="0" u="none" dirty="0" err="1">
                <a:solidFill>
                  <a:schemeClr val="dk1"/>
                </a:solidFill>
                <a:latin typeface="Montserrat"/>
                <a:ea typeface="Montserrat"/>
                <a:cs typeface="Montserrat"/>
                <a:sym typeface="Montserrat"/>
              </a:rPr>
              <a:t>depósito</a:t>
            </a:r>
            <a:r>
              <a:rPr lang="en-US" sz="1800" b="0" i="0" u="none" dirty="0">
                <a:solidFill>
                  <a:schemeClr val="dk1"/>
                </a:solidFill>
                <a:latin typeface="Montserrat"/>
                <a:ea typeface="Montserrat"/>
                <a:cs typeface="Montserrat"/>
                <a:sym typeface="Montserrat"/>
              </a:rPr>
              <a:t> en </a:t>
            </a:r>
            <a:r>
              <a:rPr lang="en-US" sz="1800" b="0" i="0" u="none" dirty="0" err="1">
                <a:solidFill>
                  <a:schemeClr val="dk1"/>
                </a:solidFill>
                <a:latin typeface="Montserrat"/>
                <a:ea typeface="Montserrat"/>
                <a:cs typeface="Montserrat"/>
                <a:sym typeface="Montserrat"/>
              </a:rPr>
              <a:t>vertedero</a:t>
            </a:r>
            <a:r>
              <a:rPr lang="en-US" sz="1800" b="0" i="0" u="none" dirty="0">
                <a:solidFill>
                  <a:schemeClr val="dk1"/>
                </a:solidFill>
                <a:latin typeface="Montserrat"/>
                <a:ea typeface="Montserrat"/>
                <a:cs typeface="Montserrat"/>
                <a:sym typeface="Montserrat"/>
              </a:rPr>
              <a:t>.</a:t>
            </a:r>
            <a:endParaRPr dirty="0"/>
          </a:p>
          <a:p>
            <a:pPr marL="0" marR="0" lvl="0" indent="-114300" algn="l" rtl="0">
              <a:lnSpc>
                <a:spcPct val="100000"/>
              </a:lnSpc>
              <a:spcBef>
                <a:spcPts val="1200"/>
              </a:spcBef>
              <a:spcAft>
                <a:spcPts val="0"/>
              </a:spcAft>
              <a:buClr>
                <a:schemeClr val="dk1"/>
              </a:buClr>
              <a:buSzPts val="1800"/>
              <a:buFont typeface="Arial"/>
              <a:buChar char="•"/>
            </a:pP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Alquiler</a:t>
            </a:r>
            <a:r>
              <a:rPr lang="en-US" sz="1800" b="0" i="0" u="none" dirty="0">
                <a:solidFill>
                  <a:schemeClr val="dk1"/>
                </a:solidFill>
                <a:latin typeface="Montserrat"/>
                <a:ea typeface="Montserrat"/>
                <a:cs typeface="Montserrat"/>
                <a:sym typeface="Montserrat"/>
              </a:rPr>
              <a:t> y </a:t>
            </a:r>
            <a:r>
              <a:rPr lang="en-US" sz="1800" i="0" dirty="0" err="1">
                <a:solidFill>
                  <a:schemeClr val="dk1"/>
                </a:solidFill>
                <a:latin typeface="Montserrat"/>
                <a:ea typeface="Montserrat"/>
                <a:cs typeface="Montserrat"/>
                <a:sym typeface="Montserrat"/>
              </a:rPr>
              <a:t>adquisición</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maquinaria</a:t>
            </a:r>
            <a:r>
              <a:rPr lang="en-US" sz="1800" b="0" i="0" u="none" dirty="0">
                <a:solidFill>
                  <a:schemeClr val="dk1"/>
                </a:solidFill>
                <a:latin typeface="Montserrat"/>
                <a:ea typeface="Montserrat"/>
                <a:cs typeface="Montserrat"/>
                <a:sym typeface="Montserrat"/>
              </a:rPr>
              <a:t> para la </a:t>
            </a:r>
            <a:r>
              <a:rPr lang="en-US" sz="1800" b="0" i="0" u="none" dirty="0" err="1">
                <a:solidFill>
                  <a:schemeClr val="dk1"/>
                </a:solidFill>
                <a:latin typeface="Montserrat"/>
                <a:ea typeface="Montserrat"/>
                <a:cs typeface="Montserrat"/>
                <a:sym typeface="Montserrat"/>
              </a:rPr>
              <a:t>retirada</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arribazones</a:t>
            </a:r>
            <a:r>
              <a:rPr lang="en-US" sz="1800" b="0" i="0" u="none" dirty="0">
                <a:solidFill>
                  <a:schemeClr val="dk1"/>
                </a:solidFill>
                <a:latin typeface="Montserrat"/>
                <a:ea typeface="Montserrat"/>
                <a:cs typeface="Montserrat"/>
                <a:sym typeface="Montserrat"/>
              </a:rPr>
              <a:t> (</a:t>
            </a:r>
            <a:r>
              <a:rPr lang="en-US" sz="1800" i="1" dirty="0" err="1">
                <a:solidFill>
                  <a:schemeClr val="dk1"/>
                </a:solidFill>
                <a:latin typeface="Montserrat"/>
                <a:ea typeface="Montserrat"/>
                <a:cs typeface="Montserrat"/>
                <a:sym typeface="Montserrat"/>
              </a:rPr>
              <a:t>inversión</a:t>
            </a:r>
            <a:r>
              <a:rPr lang="en-US" sz="1800" b="0" i="0" u="none" dirty="0">
                <a:solidFill>
                  <a:schemeClr val="dk1"/>
                </a:solidFill>
                <a:latin typeface="Montserrat"/>
                <a:ea typeface="Montserrat"/>
                <a:cs typeface="Montserrat"/>
                <a:sym typeface="Montserrat"/>
              </a:rPr>
              <a:t>).</a:t>
            </a:r>
            <a:endParaRPr dirty="0"/>
          </a:p>
          <a:p>
            <a:pPr marL="0" marR="0" lvl="0" indent="-114300" algn="l" rtl="0">
              <a:lnSpc>
                <a:spcPct val="100000"/>
              </a:lnSpc>
              <a:spcBef>
                <a:spcPts val="1200"/>
              </a:spcBef>
              <a:spcAft>
                <a:spcPts val="0"/>
              </a:spcAft>
              <a:buClr>
                <a:schemeClr val="dk1"/>
              </a:buClr>
              <a:buSzPts val="1800"/>
              <a:buFont typeface="Arial"/>
              <a:buChar char="•"/>
            </a:pP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Análisis</a:t>
            </a:r>
            <a:r>
              <a:rPr lang="en-US" sz="1800" b="0" i="0" u="none" dirty="0">
                <a:solidFill>
                  <a:schemeClr val="dk1"/>
                </a:solidFill>
                <a:latin typeface="Montserrat"/>
                <a:ea typeface="Montserrat"/>
                <a:cs typeface="Montserrat"/>
                <a:sym typeface="Montserrat"/>
              </a:rPr>
              <a:t> para la </a:t>
            </a:r>
            <a:r>
              <a:rPr lang="en-US" sz="1800" b="0" i="0" u="none" dirty="0" err="1">
                <a:solidFill>
                  <a:schemeClr val="dk1"/>
                </a:solidFill>
                <a:latin typeface="Montserrat"/>
                <a:ea typeface="Montserrat"/>
                <a:cs typeface="Montserrat"/>
                <a:sym typeface="Montserrat"/>
              </a:rPr>
              <a:t>identificación</a:t>
            </a:r>
            <a:r>
              <a:rPr lang="en-US" sz="1800" b="0" i="0" u="none" dirty="0">
                <a:solidFill>
                  <a:schemeClr val="dk1"/>
                </a:solidFill>
                <a:latin typeface="Montserrat"/>
                <a:ea typeface="Montserrat"/>
                <a:cs typeface="Montserrat"/>
                <a:sym typeface="Montserrat"/>
              </a:rPr>
              <a:t> de la </a:t>
            </a:r>
            <a:r>
              <a:rPr lang="en-US" sz="1800" b="0" i="0" u="none" dirty="0" err="1">
                <a:solidFill>
                  <a:schemeClr val="dk1"/>
                </a:solidFill>
                <a:latin typeface="Montserrat"/>
                <a:ea typeface="Montserrat"/>
                <a:cs typeface="Montserrat"/>
                <a:sym typeface="Montserrat"/>
              </a:rPr>
              <a:t>especie</a:t>
            </a:r>
            <a:r>
              <a:rPr lang="en-US" sz="1800" b="0" i="0" u="none" dirty="0">
                <a:solidFill>
                  <a:schemeClr val="dk1"/>
                </a:solidFill>
                <a:latin typeface="Montserrat"/>
                <a:ea typeface="Montserrat"/>
                <a:cs typeface="Montserrat"/>
                <a:sym typeface="Montserrat"/>
              </a:rPr>
              <a:t>.</a:t>
            </a:r>
            <a:endParaRPr dirty="0"/>
          </a:p>
          <a:p>
            <a:pPr marL="0" marR="0" lvl="0" indent="-114300" algn="l" rtl="0">
              <a:lnSpc>
                <a:spcPct val="100000"/>
              </a:lnSpc>
              <a:spcBef>
                <a:spcPts val="1200"/>
              </a:spcBef>
              <a:spcAft>
                <a:spcPts val="0"/>
              </a:spcAft>
              <a:buClr>
                <a:schemeClr val="dk1"/>
              </a:buClr>
              <a:buSzPts val="1800"/>
              <a:buFont typeface="Arial"/>
              <a:buChar char="•"/>
            </a:pP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Adquisición</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materiales</a:t>
            </a:r>
            <a:r>
              <a:rPr lang="en-US" sz="1800" b="0" i="0" u="none" dirty="0">
                <a:solidFill>
                  <a:schemeClr val="dk1"/>
                </a:solidFill>
                <a:latin typeface="Montserrat"/>
                <a:ea typeface="Montserrat"/>
                <a:cs typeface="Montserrat"/>
                <a:sym typeface="Montserrat"/>
              </a:rPr>
              <a:t> </a:t>
            </a:r>
            <a:r>
              <a:rPr lang="en-US" sz="1800" b="0" i="0" u="none" dirty="0" err="1">
                <a:solidFill>
                  <a:schemeClr val="dk1"/>
                </a:solidFill>
                <a:latin typeface="Montserrat"/>
                <a:ea typeface="Montserrat"/>
                <a:cs typeface="Montserrat"/>
                <a:sym typeface="Montserrat"/>
              </a:rPr>
              <a:t>necesarios</a:t>
            </a:r>
            <a:r>
              <a:rPr lang="en-US" sz="1800" b="0" i="0" u="none" dirty="0">
                <a:solidFill>
                  <a:schemeClr val="dk1"/>
                </a:solidFill>
                <a:latin typeface="Montserrat"/>
                <a:ea typeface="Montserrat"/>
                <a:cs typeface="Montserrat"/>
                <a:sym typeface="Montserrat"/>
              </a:rPr>
              <a:t> para las </a:t>
            </a:r>
            <a:r>
              <a:rPr lang="en-US" sz="1800" b="0" i="0" u="none" dirty="0" err="1">
                <a:solidFill>
                  <a:schemeClr val="dk1"/>
                </a:solidFill>
                <a:latin typeface="Montserrat"/>
                <a:ea typeface="Montserrat"/>
                <a:cs typeface="Montserrat"/>
                <a:sym typeface="Montserrat"/>
              </a:rPr>
              <a:t>labores</a:t>
            </a:r>
            <a:r>
              <a:rPr lang="en-US" sz="1800" b="0" i="0" u="none" dirty="0">
                <a:solidFill>
                  <a:schemeClr val="dk1"/>
                </a:solidFill>
                <a:latin typeface="Montserrat"/>
                <a:ea typeface="Montserrat"/>
                <a:cs typeface="Montserrat"/>
                <a:sym typeface="Montserrat"/>
              </a:rPr>
              <a:t> de </a:t>
            </a:r>
            <a:r>
              <a:rPr lang="en-US" sz="1800" b="0" i="0" u="none" dirty="0" err="1">
                <a:solidFill>
                  <a:schemeClr val="dk1"/>
                </a:solidFill>
                <a:latin typeface="Montserrat"/>
                <a:ea typeface="Montserrat"/>
                <a:cs typeface="Montserrat"/>
                <a:sym typeface="Montserrat"/>
              </a:rPr>
              <a:t>limpieza</a:t>
            </a:r>
            <a:r>
              <a:rPr lang="en-US" sz="1800" b="0" i="0" u="none" dirty="0" smtClean="0">
                <a:solidFill>
                  <a:schemeClr val="dk1"/>
                </a:solidFill>
                <a:latin typeface="Montserrat"/>
                <a:ea typeface="Montserrat"/>
                <a:cs typeface="Montserrat"/>
                <a:sym typeface="Montserrat"/>
              </a:rPr>
              <a:t>.</a:t>
            </a:r>
          </a:p>
          <a:p>
            <a:pPr marL="0" marR="0" lvl="0" indent="-114300" algn="l" rtl="0">
              <a:lnSpc>
                <a:spcPct val="100000"/>
              </a:lnSpc>
              <a:spcBef>
                <a:spcPts val="1200"/>
              </a:spcBef>
              <a:spcAft>
                <a:spcPts val="0"/>
              </a:spcAft>
              <a:buClr>
                <a:schemeClr val="dk1"/>
              </a:buClr>
              <a:buSzPts val="1800"/>
              <a:buFont typeface="Arial"/>
              <a:buChar char="•"/>
            </a:pPr>
            <a:r>
              <a:rPr lang="en-US" sz="1800" dirty="0" err="1" smtClean="0">
                <a:solidFill>
                  <a:schemeClr val="dk1"/>
                </a:solidFill>
                <a:latin typeface="Montserrat"/>
                <a:sym typeface="Montserrat"/>
              </a:rPr>
              <a:t>Acciones</a:t>
            </a:r>
            <a:r>
              <a:rPr lang="en-US" sz="1800" dirty="0" smtClean="0">
                <a:solidFill>
                  <a:schemeClr val="dk1"/>
                </a:solidFill>
                <a:latin typeface="Montserrat"/>
                <a:sym typeface="Montserrat"/>
              </a:rPr>
              <a:t> de </a:t>
            </a:r>
            <a:r>
              <a:rPr lang="en-US" sz="1800" dirty="0" err="1" smtClean="0">
                <a:solidFill>
                  <a:schemeClr val="dk1"/>
                </a:solidFill>
                <a:latin typeface="Montserrat"/>
                <a:sym typeface="Montserrat"/>
              </a:rPr>
              <a:t>información</a:t>
            </a:r>
            <a:r>
              <a:rPr lang="en-US" sz="1800" dirty="0" smtClean="0">
                <a:solidFill>
                  <a:schemeClr val="dk1"/>
                </a:solidFill>
                <a:latin typeface="Montserrat"/>
                <a:sym typeface="Montserrat"/>
              </a:rPr>
              <a:t> y </a:t>
            </a:r>
            <a:r>
              <a:rPr lang="en-US" sz="1800" dirty="0" err="1" smtClean="0">
                <a:solidFill>
                  <a:schemeClr val="dk1"/>
                </a:solidFill>
                <a:latin typeface="Montserrat"/>
                <a:sym typeface="Montserrat"/>
              </a:rPr>
              <a:t>sensibilización</a:t>
            </a:r>
            <a:r>
              <a:rPr lang="en-US" sz="1800" dirty="0" smtClean="0">
                <a:solidFill>
                  <a:schemeClr val="dk1"/>
                </a:solidFill>
                <a:latin typeface="Montserrat"/>
                <a:sym typeface="Montserrat"/>
              </a:rPr>
              <a:t> </a:t>
            </a:r>
            <a:r>
              <a:rPr lang="en-US" sz="1800" dirty="0" err="1" smtClean="0">
                <a:solidFill>
                  <a:schemeClr val="dk1"/>
                </a:solidFill>
                <a:latin typeface="Montserrat"/>
                <a:sym typeface="Montserrat"/>
              </a:rPr>
              <a:t>ciudadana</a:t>
            </a:r>
            <a:r>
              <a:rPr lang="en-US" sz="1800" dirty="0" smtClean="0">
                <a:solidFill>
                  <a:schemeClr val="dk1"/>
                </a:solidFill>
                <a:latin typeface="Montserrat"/>
                <a:sym typeface="Montserrat"/>
              </a:rPr>
              <a:t>.</a:t>
            </a:r>
            <a:endParaRPr dirty="0"/>
          </a:p>
        </p:txBody>
      </p:sp>
      <p:sp>
        <p:nvSpPr>
          <p:cNvPr id="305" name="Google Shape;305;p8"/>
          <p:cNvSpPr txBox="1">
            <a:spLocks noGrp="1"/>
          </p:cNvSpPr>
          <p:nvPr>
            <p:ph type="title"/>
          </p:nvPr>
        </p:nvSpPr>
        <p:spPr>
          <a:xfrm>
            <a:off x="0" y="1341437"/>
            <a:ext cx="12190412" cy="7191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DA21E"/>
              </a:buClr>
              <a:buSzPts val="2800"/>
              <a:buFont typeface="Montserrat"/>
              <a:buNone/>
            </a:pPr>
            <a:r>
              <a:rPr lang="en-US" sz="2800" b="1" i="0" u="none">
                <a:solidFill>
                  <a:srgbClr val="5DA21E"/>
                </a:solidFill>
                <a:latin typeface="Montserrat"/>
                <a:ea typeface="Montserrat"/>
                <a:cs typeface="Montserrat"/>
                <a:sym typeface="Montserrat"/>
              </a:rPr>
              <a:t>LÍNEA 1. </a:t>
            </a:r>
            <a:r>
              <a:rPr lang="en-US" sz="2800" b="1" i="1" u="none">
                <a:solidFill>
                  <a:srgbClr val="5DA21E"/>
                </a:solidFill>
                <a:latin typeface="Montserrat"/>
                <a:ea typeface="Montserrat"/>
                <a:cs typeface="Montserrat"/>
                <a:sym typeface="Montserrat"/>
              </a:rPr>
              <a:t>ALGA INVASORA</a:t>
            </a:r>
            <a:endParaRPr/>
          </a:p>
        </p:txBody>
      </p:sp>
      <p:grpSp>
        <p:nvGrpSpPr>
          <p:cNvPr id="306" name="Google Shape;306;p8"/>
          <p:cNvGrpSpPr/>
          <p:nvPr/>
        </p:nvGrpSpPr>
        <p:grpSpPr>
          <a:xfrm>
            <a:off x="2638425" y="1196975"/>
            <a:ext cx="936625" cy="936625"/>
            <a:chOff x="730690" y="2278613"/>
            <a:chExt cx="1440000" cy="1440000"/>
          </a:xfrm>
        </p:grpSpPr>
        <p:sp>
          <p:nvSpPr>
            <p:cNvPr id="307" name="Google Shape;307;p8"/>
            <p:cNvSpPr/>
            <p:nvPr/>
          </p:nvSpPr>
          <p:spPr>
            <a:xfrm>
              <a:off x="730690" y="2278613"/>
              <a:ext cx="1440000" cy="1440000"/>
            </a:xfrm>
            <a:prstGeom prst="ellipse">
              <a:avLst/>
            </a:prstGeom>
            <a:solidFill>
              <a:srgbClr val="5DA2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08" name="Google Shape;308;p8" descr="C:\Users\pquerog\Downloads\noun-seaweed-4464359.png"/>
            <p:cNvPicPr preferRelativeResize="0"/>
            <p:nvPr/>
          </p:nvPicPr>
          <p:blipFill rotWithShape="1">
            <a:blip r:embed="rId4">
              <a:alphaModFix/>
            </a:blip>
            <a:srcRect b="14001"/>
            <a:stretch/>
          </p:blipFill>
          <p:spPr>
            <a:xfrm>
              <a:off x="816835" y="2484554"/>
              <a:ext cx="1267710" cy="1090203"/>
            </a:xfrm>
            <a:prstGeom prst="rect">
              <a:avLst/>
            </a:prstGeom>
            <a:noFill/>
            <a:ln>
              <a:noFill/>
            </a:ln>
          </p:spPr>
        </p:pic>
      </p:grpSp>
      <p:sp>
        <p:nvSpPr>
          <p:cNvPr id="309" name="Google Shape;309;p8"/>
          <p:cNvSpPr/>
          <p:nvPr/>
        </p:nvSpPr>
        <p:spPr>
          <a:xfrm rot="5400000">
            <a:off x="586581" y="3032918"/>
            <a:ext cx="863600" cy="792162"/>
          </a:xfrm>
          <a:prstGeom prst="triangle">
            <a:avLst>
              <a:gd name="adj" fmla="val 50000"/>
            </a:avLst>
          </a:prstGeom>
          <a:solidFill>
            <a:srgbClr val="FF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10" name="Google Shape;310;p8" descr="C:\Users\pquerog\Downloads\noun_Document_1872067.png"/>
          <p:cNvPicPr preferRelativeResize="0"/>
          <p:nvPr/>
        </p:nvPicPr>
        <p:blipFill rotWithShape="1">
          <a:blip r:embed="rId5">
            <a:alphaModFix/>
          </a:blip>
          <a:srcRect/>
          <a:stretch/>
        </p:blipFill>
        <p:spPr>
          <a:xfrm>
            <a:off x="614362" y="3176587"/>
            <a:ext cx="584200" cy="504825"/>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2504</Words>
  <Application>Microsoft Office PowerPoint</Application>
  <PresentationFormat>Personalizado</PresentationFormat>
  <Paragraphs>245</Paragraphs>
  <Slides>25</Slides>
  <Notes>25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25</vt:i4>
      </vt:variant>
    </vt:vector>
  </HeadingPairs>
  <TitlesOfParts>
    <vt:vector size="31" baseType="lpstr">
      <vt:lpstr>Arial</vt:lpstr>
      <vt:lpstr>Montserrat</vt:lpstr>
      <vt:lpstr>Calibri</vt:lpstr>
      <vt:lpstr>Times New Roman</vt:lpstr>
      <vt:lpstr>Tema de Office</vt:lpstr>
      <vt:lpstr>Diseño personalizado</vt:lpstr>
      <vt:lpstr>Diapositiva 1</vt:lpstr>
      <vt:lpstr>Plan Integral de Transición Ecológica, 2026</vt:lpstr>
      <vt:lpstr>Plan Integral del Área de Transición Ecológica  CONVOCATORIA 2025</vt:lpstr>
      <vt:lpstr>Plan Integral del Área de Transición Ecológica 2026</vt:lpstr>
      <vt:lpstr>Plan Integral del Área de Transición Ecológica 2026</vt:lpstr>
      <vt:lpstr>Diapositiva 6</vt:lpstr>
      <vt:lpstr>Plan Integral del Área de Transición Ecológica 2026</vt:lpstr>
      <vt:lpstr>LÍNEA 1. ALGA INVASORA</vt:lpstr>
      <vt:lpstr>LÍNEA 1. ALGA INVASORA</vt:lpstr>
      <vt:lpstr>LÍNEA 2. VIRUS DEL NILO OCCIDENTAL</vt:lpstr>
      <vt:lpstr>LÍNEA 2. VIRUS DEL NILO OCCIDENTAL</vt:lpstr>
      <vt:lpstr>LÍNEA 2. VIRUS DEL NILO OCCIDENTAL</vt:lpstr>
      <vt:lpstr>LÍNEA 2. VIRUS DEL NILO OCCIDENTAL</vt:lpstr>
      <vt:lpstr>LÍNEA 2. VIRUS DEL NILO OCCIDENTAL</vt:lpstr>
      <vt:lpstr>LÍNEA 3. SENDEROS HOMOLOGADOS</vt:lpstr>
      <vt:lpstr>LÍNEA 3. SENDEROS HOMOLOGADOS</vt:lpstr>
      <vt:lpstr>LÍNEA 3. SENDEROS HOMOLOGADOS</vt:lpstr>
      <vt:lpstr>LÍNEA 3. SENDEROS HOMOLOGADOS</vt:lpstr>
      <vt:lpstr>LÍNEA 4. MEDIO AMBIENTE, PREVENCIÓN AMB., CAMBIO CLIMÁTICO, ECONOMÍA CIRCULAR, SALUD AMBIENTAL Y BIENESTAR ANIMAL. ACTUACIONES INTEGRALES DE REVITALIZACIÓN DE EEPP (AIRE).</vt:lpstr>
      <vt:lpstr>LÍNEA 4. MEDIO AMBIENTE, PREVENCIÓN AMB., CAMBIO CLIMÁTICO, ECONOMÍA CIRCULAR, SALUD AMBIENTAL Y BIENESTAR ANIMAL. ACTUACIONES INTEGRALES DE REVITALIZACIÓN DE EEPP (AIRE).</vt:lpstr>
      <vt:lpstr>LÍNEA 4. MEDIO AMBIENTE, PREVENCIÓN AMB., CAMBIO CLIMÁTICO, ECONOMÍA CIRCULAR, SALUD AMBIENTAL Y BIENESTAR ANIMAL. ACTUACIONES INTEGRALES DE REVITALIZACIÓN DE EEPP (AIRE).</vt:lpstr>
      <vt:lpstr>LÍNEA 5. PROINDES</vt:lpstr>
      <vt:lpstr>LÍNEA 5. PROINDES</vt:lpstr>
      <vt:lpstr>Plan Integral del Área de Transición Ecológica 2026</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iares</dc:creator>
  <cp:lastModifiedBy>iares</cp:lastModifiedBy>
  <cp:revision>12</cp:revision>
  <dcterms:created xsi:type="dcterms:W3CDTF">2024-03-10T18:52:30Z</dcterms:created>
  <dcterms:modified xsi:type="dcterms:W3CDTF">2026-03-24T09:26:51Z</dcterms:modified>
</cp:coreProperties>
</file>